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4"/>
    <p:sldMasterId id="2147483904" r:id="rId5"/>
    <p:sldMasterId id="2147483949" r:id="rId6"/>
    <p:sldMasterId id="2147483973" r:id="rId7"/>
    <p:sldMasterId id="2147483999" r:id="rId8"/>
  </p:sldMasterIdLst>
  <p:notesMasterIdLst>
    <p:notesMasterId r:id="rId36"/>
  </p:notesMasterIdLst>
  <p:handoutMasterIdLst>
    <p:handoutMasterId r:id="rId37"/>
  </p:handoutMasterIdLst>
  <p:sldIdLst>
    <p:sldId id="257" r:id="rId9"/>
    <p:sldId id="351" r:id="rId10"/>
    <p:sldId id="313" r:id="rId11"/>
    <p:sldId id="316" r:id="rId12"/>
    <p:sldId id="315" r:id="rId13"/>
    <p:sldId id="314" r:id="rId14"/>
    <p:sldId id="260" r:id="rId15"/>
    <p:sldId id="346" r:id="rId16"/>
    <p:sldId id="336" r:id="rId17"/>
    <p:sldId id="354" r:id="rId18"/>
    <p:sldId id="324" r:id="rId19"/>
    <p:sldId id="326" r:id="rId20"/>
    <p:sldId id="328" r:id="rId21"/>
    <p:sldId id="330" r:id="rId22"/>
    <p:sldId id="343" r:id="rId23"/>
    <p:sldId id="348" r:id="rId24"/>
    <p:sldId id="345" r:id="rId25"/>
    <p:sldId id="341" r:id="rId26"/>
    <p:sldId id="342" r:id="rId27"/>
    <p:sldId id="271" r:id="rId28"/>
    <p:sldId id="349" r:id="rId29"/>
    <p:sldId id="267" r:id="rId30"/>
    <p:sldId id="347" r:id="rId31"/>
    <p:sldId id="275" r:id="rId32"/>
    <p:sldId id="353" r:id="rId33"/>
    <p:sldId id="350" r:id="rId34"/>
    <p:sldId id="35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AB5E2D-5983-4028-8C19-0A4FEC6861CD}">
          <p14:sldIdLst>
            <p14:sldId id="257"/>
          </p14:sldIdLst>
        </p14:section>
        <p14:section name="Target Audience" id="{6ADEFE1A-D3D7-4E00-9BD5-1439128C825F}">
          <p14:sldIdLst>
            <p14:sldId id="351"/>
          </p14:sldIdLst>
        </p14:section>
        <p14:section name="Why Sell EDU Predictive Analytics" id="{CF3A43B8-EF11-4791-A52E-B7F2562E686D}">
          <p14:sldIdLst>
            <p14:sldId id="313"/>
            <p14:sldId id="316"/>
            <p14:sldId id="315"/>
            <p14:sldId id="314"/>
            <p14:sldId id="260"/>
          </p14:sldIdLst>
        </p14:section>
        <p14:section name="How Predictive Analytics Tranforms Education" id="{BA67E0B5-02B9-4CB3-8120-ECBAC2FDB16D}">
          <p14:sldIdLst>
            <p14:sldId id="346"/>
            <p14:sldId id="336"/>
            <p14:sldId id="354"/>
          </p14:sldIdLst>
        </p14:section>
        <p14:section name="Predictive Analytics - Solution Scenarios" id="{455E87BE-1B09-410D-A2CE-1223F63ECFA9}">
          <p14:sldIdLst>
            <p14:sldId id="324"/>
            <p14:sldId id="326"/>
            <p14:sldId id="328"/>
            <p14:sldId id="330"/>
          </p14:sldIdLst>
        </p14:section>
        <p14:section name="Solution" id="{98377964-41D1-4DD9-B37C-8DE954FD0273}">
          <p14:sldIdLst>
            <p14:sldId id="343"/>
            <p14:sldId id="348"/>
            <p14:sldId id="345"/>
          </p14:sldIdLst>
        </p14:section>
        <p14:section name="Offers Template" id="{15FBB5F2-6B9B-457A-95E7-B341EA8CA104}">
          <p14:sldIdLst>
            <p14:sldId id="341"/>
            <p14:sldId id="342"/>
          </p14:sldIdLst>
        </p14:section>
        <p14:section name="The Conversation" id="{9C3BFD98-F51D-4CF5-A28A-F55B2BADD363}">
          <p14:sldIdLst>
            <p14:sldId id="271"/>
            <p14:sldId id="349"/>
            <p14:sldId id="267"/>
            <p14:sldId id="347"/>
            <p14:sldId id="275"/>
            <p14:sldId id="353"/>
          </p14:sldIdLst>
        </p14:section>
        <p14:section name="Close" id="{79E3A25A-68A3-4D02-8554-806F82040844}">
          <p14:sldIdLst>
            <p14:sldId id="350"/>
            <p14:sldId id="35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 Wildeman" initials="NW" lastIdx="32" clrIdx="0">
    <p:extLst/>
  </p:cmAuthor>
  <p:cmAuthor id="2" name="Jason Snavlin"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A141A"/>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42" autoAdjust="0"/>
    <p:restoredTop sz="74926" autoAdjust="0"/>
  </p:normalViewPr>
  <p:slideViewPr>
    <p:cSldViewPr snapToGrid="0">
      <p:cViewPr varScale="1">
        <p:scale>
          <a:sx n="89" d="100"/>
          <a:sy n="89" d="100"/>
        </p:scale>
        <p:origin x="906" y="96"/>
      </p:cViewPr>
      <p:guideLst>
        <p:guide orient="horz" pos="2160"/>
        <p:guide pos="3840"/>
      </p:guideLst>
    </p:cSldViewPr>
  </p:slideViewPr>
  <p:outlineViewPr>
    <p:cViewPr>
      <p:scale>
        <a:sx n="33" d="100"/>
        <a:sy n="33" d="100"/>
      </p:scale>
      <p:origin x="0" y="-2358"/>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7FE99B-31A4-8247-A816-89EE90158A75}" type="datetimeFigureOut">
              <a:rPr lang="en-US" smtClean="0">
                <a:latin typeface="Segoe UI"/>
              </a:rPr>
              <a:t>1/16/2018</a:t>
            </a:fld>
            <a:endParaRPr lang="en-US" dirty="0">
              <a:latin typeface="Segoe UI"/>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Segoe UI"/>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CFEBA1B-56D7-404D-9332-631D2E9B0B92}" type="slidenum">
              <a:rPr lang="en-US" smtClean="0">
                <a:latin typeface="Segoe UI"/>
              </a:rPr>
              <a:t>‹#›</a:t>
            </a:fld>
            <a:endParaRPr lang="en-US" dirty="0">
              <a:latin typeface="Segoe UI"/>
            </a:endParaRPr>
          </a:p>
        </p:txBody>
      </p:sp>
    </p:spTree>
    <p:extLst>
      <p:ext uri="{BB962C8B-B14F-4D97-AF65-F5344CB8AC3E}">
        <p14:creationId xmlns:p14="http://schemas.microsoft.com/office/powerpoint/2010/main" val="951951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a:defRPr>
            </a:lvl1pPr>
          </a:lstStyle>
          <a:p>
            <a:fld id="{A2B97170-937B-44C6-8657-67625BC28C5B}" type="datetimeFigureOut">
              <a:rPr lang="en-US" smtClean="0"/>
              <a:pPr/>
              <a:t>1/16/2018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a:defRPr>
            </a:lvl1pPr>
          </a:lstStyle>
          <a:p>
            <a:fld id="{F3FBD1AB-304A-4466-9410-8654A8815A84}" type="slidenum">
              <a:rPr lang="en-US" smtClean="0"/>
              <a:pPr/>
              <a:t>‹#›</a:t>
            </a:fld>
            <a:endParaRPr lang="en-US" dirty="0"/>
          </a:p>
        </p:txBody>
      </p:sp>
    </p:spTree>
    <p:extLst>
      <p:ext uri="{BB962C8B-B14F-4D97-AF65-F5344CB8AC3E}">
        <p14:creationId xmlns:p14="http://schemas.microsoft.com/office/powerpoint/2010/main" val="1202884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a:ea typeface="+mn-ea"/>
        <a:cs typeface="+mn-cs"/>
      </a:defRPr>
    </a:lvl1pPr>
    <a:lvl2pPr marL="457200" algn="l" defTabSz="914400" rtl="0" eaLnBrk="1" latinLnBrk="0" hangingPunct="1">
      <a:defRPr sz="1200" kern="1200">
        <a:solidFill>
          <a:schemeClr val="tx1"/>
        </a:solidFill>
        <a:latin typeface="Segoe UI"/>
        <a:ea typeface="+mn-ea"/>
        <a:cs typeface="+mn-cs"/>
      </a:defRPr>
    </a:lvl2pPr>
    <a:lvl3pPr marL="914400" algn="l" defTabSz="914400" rtl="0" eaLnBrk="1" latinLnBrk="0" hangingPunct="1">
      <a:defRPr sz="1200" kern="1200">
        <a:solidFill>
          <a:schemeClr val="tx1"/>
        </a:solidFill>
        <a:latin typeface="Segoe UI"/>
        <a:ea typeface="+mn-ea"/>
        <a:cs typeface="+mn-cs"/>
      </a:defRPr>
    </a:lvl3pPr>
    <a:lvl4pPr marL="1371600" algn="l" defTabSz="914400" rtl="0" eaLnBrk="1" latinLnBrk="0" hangingPunct="1">
      <a:defRPr sz="1200" kern="1200">
        <a:solidFill>
          <a:schemeClr val="tx1"/>
        </a:solidFill>
        <a:latin typeface="Segoe UI"/>
        <a:ea typeface="+mn-ea"/>
        <a:cs typeface="+mn-cs"/>
      </a:defRPr>
    </a:lvl4pPr>
    <a:lvl5pPr marL="1828800" algn="l" defTabSz="914400" rtl="0" eaLnBrk="1" latinLnBrk="0" hangingPunct="1">
      <a:defRPr sz="1200" kern="1200">
        <a:solidFill>
          <a:schemeClr val="tx1"/>
        </a:solidFill>
        <a:latin typeface="Segoe UI"/>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FBD1AB-304A-4466-9410-8654A8815A84}" type="slidenum">
              <a:rPr lang="en-US" smtClean="0"/>
              <a:pPr/>
              <a:t>1</a:t>
            </a:fld>
            <a:endParaRPr lang="en-US" dirty="0"/>
          </a:p>
        </p:txBody>
      </p:sp>
    </p:spTree>
    <p:extLst>
      <p:ext uri="{BB962C8B-B14F-4D97-AF65-F5344CB8AC3E}">
        <p14:creationId xmlns:p14="http://schemas.microsoft.com/office/powerpoint/2010/main" val="199498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1/16/2018 1:37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880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F12727-653D-4DBC-864D-D872D6FAD8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560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1594265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177326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1424592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FBD1AB-304A-4466-9410-8654A8815A84}" type="slidenum">
              <a:rPr lang="en-US" smtClean="0"/>
              <a:pPr/>
              <a:t>15</a:t>
            </a:fld>
            <a:endParaRPr lang="en-US" dirty="0"/>
          </a:p>
        </p:txBody>
      </p:sp>
    </p:spTree>
    <p:extLst>
      <p:ext uri="{BB962C8B-B14F-4D97-AF65-F5344CB8AC3E}">
        <p14:creationId xmlns:p14="http://schemas.microsoft.com/office/powerpoint/2010/main" val="1508941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common pain points which</a:t>
            </a:r>
            <a:r>
              <a:rPr lang="en-US" baseline="0" dirty="0"/>
              <a:t> can be solved by the features of SQL Server. Noting them can help you advise the prospect of the best solution</a:t>
            </a:r>
            <a:endParaRPr lang="en-US" dirty="0"/>
          </a:p>
        </p:txBody>
      </p:sp>
      <p:sp>
        <p:nvSpPr>
          <p:cNvPr id="4" name="Slide Number Placeholder 3"/>
          <p:cNvSpPr>
            <a:spLocks noGrp="1"/>
          </p:cNvSpPr>
          <p:nvPr>
            <p:ph type="sldNum" sz="quarter" idx="10"/>
          </p:nvPr>
        </p:nvSpPr>
        <p:spPr/>
        <p:txBody>
          <a:bodyPr/>
          <a:lstStyle/>
          <a:p>
            <a:fld id="{F3FBD1AB-304A-4466-9410-8654A8815A84}" type="slidenum">
              <a:rPr lang="en-US" smtClean="0"/>
              <a:t>16</a:t>
            </a:fld>
            <a:endParaRPr lang="en-US" dirty="0"/>
          </a:p>
        </p:txBody>
      </p:sp>
    </p:spTree>
    <p:extLst>
      <p:ext uri="{BB962C8B-B14F-4D97-AF65-F5344CB8AC3E}">
        <p14:creationId xmlns:p14="http://schemas.microsoft.com/office/powerpoint/2010/main" val="674776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FBD1AB-304A-4466-9410-8654A8815A84}" type="slidenum">
              <a:rPr lang="en-US" smtClean="0"/>
              <a:pPr/>
              <a:t>17</a:t>
            </a:fld>
            <a:endParaRPr lang="en-US" dirty="0"/>
          </a:p>
        </p:txBody>
      </p:sp>
    </p:spTree>
    <p:extLst>
      <p:ext uri="{BB962C8B-B14F-4D97-AF65-F5344CB8AC3E}">
        <p14:creationId xmlns:p14="http://schemas.microsoft.com/office/powerpoint/2010/main" val="3416996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E27301-63CA-4B9C-9305-31153B0DB577}" type="slidenum">
              <a:rPr lang="en-US" smtClean="0"/>
              <a:t>18</a:t>
            </a:fld>
            <a:endParaRPr lang="en-US" dirty="0"/>
          </a:p>
        </p:txBody>
      </p:sp>
    </p:spTree>
    <p:extLst>
      <p:ext uri="{BB962C8B-B14F-4D97-AF65-F5344CB8AC3E}">
        <p14:creationId xmlns:p14="http://schemas.microsoft.com/office/powerpoint/2010/main" val="1089727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FBD1AB-304A-4466-9410-8654A8815A84}" type="slidenum">
              <a:rPr lang="en-US" smtClean="0"/>
              <a:pPr/>
              <a:t>19</a:t>
            </a:fld>
            <a:endParaRPr lang="en-US" dirty="0"/>
          </a:p>
        </p:txBody>
      </p:sp>
    </p:spTree>
    <p:extLst>
      <p:ext uri="{BB962C8B-B14F-4D97-AF65-F5344CB8AC3E}">
        <p14:creationId xmlns:p14="http://schemas.microsoft.com/office/powerpoint/2010/main" val="1657394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BD1AB-304A-4466-9410-8654A8815A8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07671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FBD1AB-304A-4466-9410-8654A8815A84}" type="slidenum">
              <a:rPr lang="en-US" smtClean="0"/>
              <a:t>20</a:t>
            </a:fld>
            <a:endParaRPr lang="en-US" dirty="0"/>
          </a:p>
        </p:txBody>
      </p:sp>
    </p:spTree>
    <p:extLst>
      <p:ext uri="{BB962C8B-B14F-4D97-AF65-F5344CB8AC3E}">
        <p14:creationId xmlns:p14="http://schemas.microsoft.com/office/powerpoint/2010/main" val="2475535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FBD1AB-304A-4466-9410-8654A8815A84}" type="slidenum">
              <a:rPr lang="en-US" smtClean="0"/>
              <a:t>21</a:t>
            </a:fld>
            <a:endParaRPr lang="en-US" dirty="0"/>
          </a:p>
        </p:txBody>
      </p:sp>
    </p:spTree>
    <p:extLst>
      <p:ext uri="{BB962C8B-B14F-4D97-AF65-F5344CB8AC3E}">
        <p14:creationId xmlns:p14="http://schemas.microsoft.com/office/powerpoint/2010/main" val="405132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FBD1AB-304A-4466-9410-8654A8815A84}" type="slidenum">
              <a:rPr lang="en-US" smtClean="0"/>
              <a:t>22</a:t>
            </a:fld>
            <a:endParaRPr lang="en-US" dirty="0"/>
          </a:p>
        </p:txBody>
      </p:sp>
    </p:spTree>
    <p:extLst>
      <p:ext uri="{BB962C8B-B14F-4D97-AF65-F5344CB8AC3E}">
        <p14:creationId xmlns:p14="http://schemas.microsoft.com/office/powerpoint/2010/main" val="3906794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FBD1AB-304A-4466-9410-8654A8815A84}" type="slidenum">
              <a:rPr lang="en-US" smtClean="0"/>
              <a:t>23</a:t>
            </a:fld>
            <a:endParaRPr lang="en-US" dirty="0"/>
          </a:p>
        </p:txBody>
      </p:sp>
    </p:spTree>
    <p:extLst>
      <p:ext uri="{BB962C8B-B14F-4D97-AF65-F5344CB8AC3E}">
        <p14:creationId xmlns:p14="http://schemas.microsoft.com/office/powerpoint/2010/main" val="666391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FBD1AB-304A-4466-9410-8654A8815A84}" type="slidenum">
              <a:rPr lang="en-US" smtClean="0"/>
              <a:t>24</a:t>
            </a:fld>
            <a:endParaRPr lang="en-US" dirty="0"/>
          </a:p>
        </p:txBody>
      </p:sp>
    </p:spTree>
    <p:extLst>
      <p:ext uri="{BB962C8B-B14F-4D97-AF65-F5344CB8AC3E}">
        <p14:creationId xmlns:p14="http://schemas.microsoft.com/office/powerpoint/2010/main" val="3231670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1/16/2018 1:37 PM</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2936579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BD1AB-304A-4466-9410-8654A8815A8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64417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78216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3FBD1AB-304A-4466-9410-8654A8815A84}" type="slidenum">
              <a:rPr lang="en-US" smtClean="0"/>
              <a:pPr/>
              <a:t>3</a:t>
            </a:fld>
            <a:endParaRPr lang="en-US" dirty="0"/>
          </a:p>
        </p:txBody>
      </p:sp>
    </p:spTree>
    <p:extLst>
      <p:ext uri="{BB962C8B-B14F-4D97-AF65-F5344CB8AC3E}">
        <p14:creationId xmlns:p14="http://schemas.microsoft.com/office/powerpoint/2010/main" val="2849113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221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normAutofit/>
          </a:bodyPr>
          <a:lstStyle/>
          <a:p>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847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normAutofit/>
          </a:bodyPr>
          <a:lstStyle/>
          <a:p>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6173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FBD1AB-304A-4466-9410-8654A8815A84}" type="slidenum">
              <a:rPr lang="en-US" smtClean="0"/>
              <a:t>7</a:t>
            </a:fld>
            <a:endParaRPr lang="en-US" dirty="0"/>
          </a:p>
        </p:txBody>
      </p:sp>
    </p:spTree>
    <p:extLst>
      <p:ext uri="{BB962C8B-B14F-4D97-AF65-F5344CB8AC3E}">
        <p14:creationId xmlns:p14="http://schemas.microsoft.com/office/powerpoint/2010/main" val="3953556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46920" rtl="0" eaLnBrk="0" fontAlgn="base" latinLnBrk="0" hangingPunct="0">
              <a:lnSpc>
                <a:spcPct val="100000"/>
              </a:lnSpc>
              <a:spcBef>
                <a:spcPct val="30000"/>
              </a:spcBef>
              <a:spcAft>
                <a:spcPts val="345"/>
              </a:spcAft>
              <a:buClrTx/>
              <a:buSzTx/>
              <a:buFontTx/>
              <a:buNone/>
              <a:tabLst/>
              <a:defRPr/>
            </a:pPr>
            <a:endParaRPr lang="en-US" b="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7140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F12727-653D-4DBC-864D-D872D6FAD8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8962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31179"/>
          </a:xfrm>
        </p:spPr>
        <p:txBody>
          <a:bodyPr/>
          <a:lstStyle>
            <a:lvl1pPr marL="0" indent="0">
              <a:buNone/>
              <a:defRPr/>
            </a:lvl1pPr>
          </a:lstStyle>
          <a:p>
            <a:endParaRPr lang="en-US" dirty="0"/>
          </a:p>
        </p:txBody>
      </p:sp>
      <p:sp>
        <p:nvSpPr>
          <p:cNvPr id="5" name="Title 4"/>
          <p:cNvSpPr>
            <a:spLocks noGrp="1"/>
          </p:cNvSpPr>
          <p:nvPr>
            <p:ph type="title"/>
          </p:nvPr>
        </p:nvSpPr>
        <p:spPr>
          <a:xfrm>
            <a:off x="268927" y="301604"/>
            <a:ext cx="5378861" cy="899665"/>
          </a:xfrm>
        </p:spPr>
        <p:txBody>
          <a:bodyPr/>
          <a:lstStyle>
            <a:lvl1pPr>
              <a:defRPr sz="59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0092719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7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9583"/>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3056296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78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241"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031"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128" indent="0">
              <a:buClr>
                <a:schemeClr val="tx1"/>
              </a:buClr>
              <a:buSzPct val="90000"/>
              <a:buFont typeface="Arial" pitchFamily="34" charset="0"/>
              <a:buNone/>
              <a:defRPr sz="1568"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02222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ection Title w/black overlay">
    <p:bg>
      <p:bgPr>
        <a:solidFill>
          <a:schemeClr val="tx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510524"/>
          </a:xfrm>
        </p:spPr>
        <p:txBody>
          <a:bodyPr/>
          <a:lstStyle>
            <a:lvl1pPr>
              <a:defRPr baseline="0">
                <a:solidFill>
                  <a:schemeClr val="bg1"/>
                </a:solidFill>
              </a:defRPr>
            </a:lvl1pPr>
          </a:lstStyle>
          <a:p>
            <a:r>
              <a:rPr lang="en-US" dirty="0"/>
              <a:t>Click on icon to insert picture, then send to back</a:t>
            </a:r>
          </a:p>
        </p:txBody>
      </p:sp>
      <p:sp>
        <p:nvSpPr>
          <p:cNvPr id="4" name="Title 1"/>
          <p:cNvSpPr>
            <a:spLocks noGrp="1"/>
          </p:cNvSpPr>
          <p:nvPr>
            <p:ph type="title" hasCustomPrompt="1"/>
          </p:nvPr>
        </p:nvSpPr>
        <p:spPr>
          <a:xfrm>
            <a:off x="228600" y="2095501"/>
            <a:ext cx="8991601" cy="2492266"/>
          </a:xfrm>
          <a:prstGeom prst="rect">
            <a:avLst/>
          </a:prstGeom>
          <a:noFill/>
          <a:ln>
            <a:noFill/>
          </a:ln>
        </p:spPr>
        <p:txBody>
          <a:bodyPr lIns="137160" tIns="91440" rIns="137160" bIns="0" anchor="b" anchorCtr="0">
            <a:noAutofit/>
          </a:bodyPr>
          <a:lstStyle>
            <a:lvl1pPr>
              <a:defRPr sz="4800" b="0" i="0" spc="-100" baseline="0">
                <a:solidFill>
                  <a:schemeClr val="bg1"/>
                </a:solidFill>
                <a:latin typeface="+mj-lt"/>
                <a:cs typeface="Segoe UI Semilight" panose="020B0402040204020203" pitchFamily="34" charset="0"/>
              </a:defRPr>
            </a:lvl1pPr>
          </a:lstStyle>
          <a:p>
            <a:r>
              <a:rPr lang="en-US" dirty="0"/>
              <a:t>Section title</a:t>
            </a:r>
          </a:p>
        </p:txBody>
      </p:sp>
    </p:spTree>
    <p:extLst>
      <p:ext uri="{BB962C8B-B14F-4D97-AF65-F5344CB8AC3E}">
        <p14:creationId xmlns:p14="http://schemas.microsoft.com/office/powerpoint/2010/main" val="93450453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Intro Section">
    <p:bg>
      <p:bgPr>
        <a:solidFill>
          <a:schemeClr val="bg2"/>
        </a:solidFill>
        <a:effectLst/>
      </p:bgPr>
    </p:bg>
    <p:spTree>
      <p:nvGrpSpPr>
        <p:cNvPr id="1" name=""/>
        <p:cNvGrpSpPr/>
        <p:nvPr/>
      </p:nvGrpSpPr>
      <p:grpSpPr>
        <a:xfrm>
          <a:off x="0" y="0"/>
          <a:ext cx="0" cy="0"/>
          <a:chOff x="0" y="0"/>
          <a:chExt cx="0" cy="0"/>
        </a:xfrm>
      </p:grpSpPr>
      <p:sp>
        <p:nvSpPr>
          <p:cNvPr id="3" name="Rectangle 2"/>
          <p:cNvSpPr/>
          <p:nvPr/>
        </p:nvSpPr>
        <p:spPr>
          <a:xfrm>
            <a:off x="-16832" y="-1"/>
            <a:ext cx="12210420" cy="8104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779"/>
            <a:endParaRPr lang="en-US" sz="2199" dirty="0">
              <a:solidFill>
                <a:srgbClr val="E4DED8"/>
              </a:solidFill>
            </a:endParaRPr>
          </a:p>
        </p:txBody>
      </p:sp>
      <p:sp>
        <p:nvSpPr>
          <p:cNvPr id="4" name="Text Placeholder 4"/>
          <p:cNvSpPr txBox="1">
            <a:spLocks/>
          </p:cNvSpPr>
          <p:nvPr/>
        </p:nvSpPr>
        <p:spPr>
          <a:xfrm>
            <a:off x="2" y="846141"/>
            <a:ext cx="12192000" cy="373063"/>
          </a:xfrm>
          <a:prstGeom prst="rect">
            <a:avLst/>
          </a:prstGeom>
        </p:spPr>
        <p:txBody>
          <a:bodyPr vert="horz" lIns="319912" tIns="53303" rIns="53303" bIns="53303" rtlCol="0">
            <a:noAutofit/>
          </a:bodyPr>
          <a:lstStyle>
            <a:lvl1pPr marL="0" indent="0" algn="l" defTabSz="1088105" rtl="0" eaLnBrk="1" latinLnBrk="0" hangingPunct="1">
              <a:spcBef>
                <a:spcPts val="1800"/>
              </a:spcBef>
              <a:buClr>
                <a:srgbClr val="0072C6"/>
              </a:buClr>
              <a:buSzPct val="100000"/>
              <a:buFont typeface="Wingdings" pitchFamily="2" charset="2"/>
              <a:buNone/>
              <a:defRPr sz="2800" kern="1200">
                <a:solidFill>
                  <a:schemeClr val="tx1"/>
                </a:solidFill>
                <a:latin typeface="Segoe UI Light" pitchFamily="34" charset="0"/>
                <a:ea typeface="Segoe UI" pitchFamily="34" charset="0"/>
                <a:cs typeface="Segoe UI" pitchFamily="34" charset="0"/>
              </a:defRPr>
            </a:lvl1pPr>
            <a:lvl2pPr marL="281674" indent="0" algn="l" defTabSz="1088105" rtl="0" eaLnBrk="1" latinLnBrk="0" hangingPunct="1">
              <a:spcBef>
                <a:spcPct val="20000"/>
              </a:spcBef>
              <a:buFont typeface="Arial" pitchFamily="34" charset="0"/>
              <a:buNone/>
              <a:defRPr sz="1800" kern="1200">
                <a:solidFill>
                  <a:schemeClr val="tx1"/>
                </a:solidFill>
                <a:latin typeface="Segoe UI" pitchFamily="34" charset="0"/>
                <a:ea typeface="Segoe UI" pitchFamily="34" charset="0"/>
                <a:cs typeface="Segoe UI" pitchFamily="34" charset="0"/>
              </a:defRPr>
            </a:lvl2pPr>
            <a:lvl3pPr marL="588476" indent="0" algn="l" defTabSz="1088105" rtl="0" eaLnBrk="1" latinLnBrk="0" hangingPunct="1">
              <a:spcBef>
                <a:spcPct val="20000"/>
              </a:spcBef>
              <a:buFont typeface="Arial" pitchFamily="34" charset="0"/>
              <a:buNone/>
              <a:defRPr sz="1600" kern="1200">
                <a:solidFill>
                  <a:schemeClr val="tx1"/>
                </a:solidFill>
                <a:latin typeface="Segoe UI" pitchFamily="34" charset="0"/>
                <a:ea typeface="Segoe UI" pitchFamily="34" charset="0"/>
                <a:cs typeface="Segoe UI" pitchFamily="34" charset="0"/>
              </a:defRPr>
            </a:lvl3pPr>
            <a:lvl4pPr marL="870150" indent="0" algn="l" defTabSz="1088105" rtl="0" eaLnBrk="1" latinLnBrk="0" hangingPunct="1">
              <a:spcBef>
                <a:spcPct val="20000"/>
              </a:spcBef>
              <a:buFont typeface="Arial" pitchFamily="34" charset="0"/>
              <a:buNone/>
              <a:defRPr sz="1400" kern="1200">
                <a:solidFill>
                  <a:schemeClr val="tx1"/>
                </a:solidFill>
                <a:latin typeface="Segoe UI" pitchFamily="34" charset="0"/>
                <a:ea typeface="Segoe UI" pitchFamily="34" charset="0"/>
                <a:cs typeface="Segoe UI" pitchFamily="34" charset="0"/>
              </a:defRPr>
            </a:lvl4pPr>
            <a:lvl5pPr marL="1105540" indent="0" algn="l" defTabSz="1088105" rtl="0" eaLnBrk="1" latinLnBrk="0" hangingPunct="1">
              <a:spcBef>
                <a:spcPct val="20000"/>
              </a:spcBef>
              <a:buFont typeface="Arial" pitchFamily="34" charset="0"/>
              <a:buNone/>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endParaRPr lang="en-US" sz="2399" dirty="0">
              <a:solidFill>
                <a:srgbClr val="FBFBFB"/>
              </a:solidFill>
              <a:cs typeface="Segoe UI Light" panose="020B0502040204020203" pitchFamily="34" charset="0"/>
            </a:endParaRPr>
          </a:p>
        </p:txBody>
      </p:sp>
      <p:sp>
        <p:nvSpPr>
          <p:cNvPr id="5" name="Rectangle 4"/>
          <p:cNvSpPr/>
          <p:nvPr/>
        </p:nvSpPr>
        <p:spPr bwMode="auto">
          <a:xfrm>
            <a:off x="227072" y="1600204"/>
            <a:ext cx="4804387" cy="1889653"/>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399" tIns="45700" rIns="91399" bIns="45700" numCol="1" rtlCol="0" anchor="t" anchorCtr="0" compatLnSpc="1">
            <a:prstTxWarp prst="textNoShape">
              <a:avLst/>
            </a:prstTxWarp>
          </a:bodyPr>
          <a:lstStyle/>
          <a:p>
            <a:pPr defTabSz="913649" fontAlgn="base">
              <a:spcBef>
                <a:spcPct val="0"/>
              </a:spcBef>
              <a:spcAft>
                <a:spcPct val="0"/>
              </a:spcAft>
            </a:pPr>
            <a:endParaRPr lang="en-US" sz="1999" dirty="0">
              <a:solidFill>
                <a:srgbClr val="FBFBFB"/>
              </a:solidFill>
              <a:ea typeface="Segoe UI" panose="020B0502040204020203" pitchFamily="34" charset="0"/>
              <a:cs typeface="Segoe UI" panose="020B0502040204020203" pitchFamily="34" charset="0"/>
            </a:endParaRPr>
          </a:p>
        </p:txBody>
      </p:sp>
      <p:sp>
        <p:nvSpPr>
          <p:cNvPr id="6" name="Title 1"/>
          <p:cNvSpPr txBox="1">
            <a:spLocks/>
          </p:cNvSpPr>
          <p:nvPr/>
        </p:nvSpPr>
        <p:spPr>
          <a:xfrm>
            <a:off x="280627" y="-5201"/>
            <a:ext cx="8025748" cy="823071"/>
          </a:xfrm>
          <a:prstGeom prst="rect">
            <a:avLst/>
          </a:prstGeom>
          <a:effectLst/>
        </p:spPr>
        <p:txBody>
          <a:bodyPr lIns="91387" tIns="45692" rIns="91387" bIns="45692"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gn="l">
              <a:lnSpc>
                <a:spcPts val="3499"/>
              </a:lnSpc>
            </a:pPr>
            <a:endParaRPr lang="en-US" sz="2399" i="0" kern="900" dirty="0">
              <a:gradFill>
                <a:gsLst>
                  <a:gs pos="100000">
                    <a:srgbClr val="FBFBFB"/>
                  </a:gs>
                  <a:gs pos="0">
                    <a:srgbClr val="FBFBFB"/>
                  </a:gs>
                </a:gsLst>
                <a:lin ang="5400000" scaled="0"/>
              </a:gradFill>
            </a:endParaRPr>
          </a:p>
        </p:txBody>
      </p:sp>
    </p:spTree>
    <p:extLst>
      <p:ext uri="{BB962C8B-B14F-4D97-AF65-F5344CB8AC3E}">
        <p14:creationId xmlns:p14="http://schemas.microsoft.com/office/powerpoint/2010/main" val="317847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48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14" name="Title 11"/>
          <p:cNvSpPr>
            <a:spLocks noGrp="1"/>
          </p:cNvSpPr>
          <p:nvPr>
            <p:ph type="title" hasCustomPrompt="1"/>
          </p:nvPr>
        </p:nvSpPr>
        <p:spPr>
          <a:xfrm>
            <a:off x="275163" y="298449"/>
            <a:ext cx="10515600" cy="692586"/>
          </a:xfrm>
          <a:prstGeom prst="rect">
            <a:avLst/>
          </a:prstGeom>
        </p:spPr>
        <p:txBody>
          <a:bodyPr lIns="146304" tIns="91440" rIns="146304" bIns="91440"/>
          <a:lstStyle>
            <a:lvl1pPr>
              <a:defRPr spc="-100" baseline="0">
                <a:solidFill>
                  <a:srgbClr val="42424E"/>
                </a:solidFill>
                <a:latin typeface="Segoe UI Light" panose="020B0502040204020203" pitchFamily="34" charset="0"/>
                <a:cs typeface="Segoe UI Light" panose="020B0502040204020203" pitchFamily="34" charset="0"/>
              </a:defRPr>
            </a:lvl1pPr>
          </a:lstStyle>
          <a:p>
            <a:r>
              <a:rPr lang="en-US" dirty="0"/>
              <a:t>Click here to edit title</a:t>
            </a:r>
          </a:p>
        </p:txBody>
      </p:sp>
    </p:spTree>
    <p:extLst>
      <p:ext uri="{BB962C8B-B14F-4D97-AF65-F5344CB8AC3E}">
        <p14:creationId xmlns:p14="http://schemas.microsoft.com/office/powerpoint/2010/main" val="35023390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7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9583"/>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11597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Windows + Thru-partn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0922" y="2096494"/>
            <a:ext cx="5000178" cy="914109"/>
          </a:xfrm>
          <a:noFill/>
        </p:spPr>
        <p:txBody>
          <a:bodyPr lIns="146304" tIns="91440" rIns="146304" bIns="91440" anchor="t" anchorCtr="0"/>
          <a:lstStyle>
            <a:lvl1pPr>
              <a:defRPr sz="5291"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302" y="3877276"/>
            <a:ext cx="5001798" cy="1793104"/>
          </a:xfrm>
        </p:spPr>
        <p:txBody>
          <a:bodyPr tIns="109728" bIns="109728">
            <a:noAutofit/>
          </a:bodyPr>
          <a:lstStyle>
            <a:lvl1pPr marL="0" indent="0">
              <a:spcBef>
                <a:spcPts val="0"/>
              </a:spcBef>
              <a:buNone/>
              <a:defRPr sz="3134">
                <a:gradFill>
                  <a:gsLst>
                    <a:gs pos="57576">
                      <a:srgbClr val="FFFFFF"/>
                    </a:gs>
                    <a:gs pos="35000">
                      <a:srgbClr val="FFFFFF"/>
                    </a:gs>
                  </a:gsLst>
                  <a:lin ang="5400000" scaled="0"/>
                </a:gradFill>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8587" y="6122092"/>
            <a:ext cx="1254995" cy="26770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0924" y="5863869"/>
            <a:ext cx="1942157" cy="714410"/>
          </a:xfrm>
          <a:prstGeom prst="rect">
            <a:avLst/>
          </a:prstGeom>
        </p:spPr>
      </p:pic>
    </p:spTree>
    <p:extLst>
      <p:ext uri="{BB962C8B-B14F-4D97-AF65-F5344CB8AC3E}">
        <p14:creationId xmlns:p14="http://schemas.microsoft.com/office/powerpoint/2010/main" val="217048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Microsoft">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33122" y="2096494"/>
            <a:ext cx="5000178" cy="914109"/>
          </a:xfrm>
          <a:noFill/>
        </p:spPr>
        <p:txBody>
          <a:bodyPr lIns="146304" tIns="91440" rIns="146304" bIns="91440" anchor="t" anchorCtr="0"/>
          <a:lstStyle>
            <a:lvl1pPr>
              <a:defRPr sz="5291"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31502" y="3877276"/>
            <a:ext cx="5001798" cy="1086610"/>
          </a:xfrm>
        </p:spPr>
        <p:txBody>
          <a:bodyPr tIns="109728" bIns="109728">
            <a:noAutofit/>
          </a:bodyPr>
          <a:lstStyle>
            <a:lvl1pPr marL="0" indent="0">
              <a:spcBef>
                <a:spcPts val="0"/>
              </a:spcBef>
              <a:buNone/>
              <a:defRPr sz="2400" b="1">
                <a:gradFill>
                  <a:gsLst>
                    <a:gs pos="57576">
                      <a:srgbClr val="FFFFFF"/>
                    </a:gs>
                    <a:gs pos="35000">
                      <a:srgbClr val="FFFFFF"/>
                    </a:gs>
                  </a:gsLst>
                  <a:lin ang="5400000" scaled="0"/>
                </a:gradFill>
                <a:latin typeface="+mn-lt"/>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8587" y="6122092"/>
            <a:ext cx="1254995" cy="267709"/>
          </a:xfrm>
          <a:prstGeom prst="rect">
            <a:avLst/>
          </a:prstGeom>
        </p:spPr>
      </p:pic>
      <p:sp>
        <p:nvSpPr>
          <p:cNvPr id="11" name="Text Placeholder 2"/>
          <p:cNvSpPr>
            <a:spLocks noGrp="1"/>
          </p:cNvSpPr>
          <p:nvPr>
            <p:ph type="body" sz="quarter" idx="15" hasCustomPrompt="1"/>
          </p:nvPr>
        </p:nvSpPr>
        <p:spPr bwMode="auto">
          <a:xfrm>
            <a:off x="331502" y="4963886"/>
            <a:ext cx="5001798" cy="1086610"/>
          </a:xfrm>
        </p:spPr>
        <p:txBody>
          <a:bodyPr tIns="109728" bIns="109728">
            <a:noAutofit/>
          </a:bodyPr>
          <a:lstStyle>
            <a:lvl1pPr marL="0" indent="0">
              <a:spcBef>
                <a:spcPts val="0"/>
              </a:spcBef>
              <a:buNone/>
              <a:defRPr sz="2000">
                <a:gradFill>
                  <a:gsLst>
                    <a:gs pos="57576">
                      <a:srgbClr val="FFFFFF"/>
                    </a:gs>
                    <a:gs pos="35000">
                      <a:srgbClr val="FFFFFF"/>
                    </a:gs>
                  </a:gsLst>
                  <a:lin ang="5400000" scaled="0"/>
                </a:gradFill>
                <a:latin typeface="+mn-lt"/>
              </a:defRPr>
            </a:lvl1pPr>
          </a:lstStyle>
          <a:p>
            <a:pPr lvl="0"/>
            <a:r>
              <a:rPr lang="en-US" dirty="0"/>
              <a:t>Click to add text</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0924" y="5863869"/>
            <a:ext cx="1942157" cy="714410"/>
          </a:xfrm>
          <a:prstGeom prst="rect">
            <a:avLst/>
          </a:prstGeom>
        </p:spPr>
      </p:pic>
    </p:spTree>
    <p:extLst>
      <p:ext uri="{BB962C8B-B14F-4D97-AF65-F5344CB8AC3E}">
        <p14:creationId xmlns:p14="http://schemas.microsoft.com/office/powerpoint/2010/main" val="328798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335682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Product over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589840" y="1211265"/>
            <a:ext cx="4389437" cy="5303837"/>
          </a:xfrm>
        </p:spPr>
        <p:txBody>
          <a:bodyPr/>
          <a:lstStyle>
            <a:lvl1pPr>
              <a:lnSpc>
                <a:spcPct val="100000"/>
              </a:lnSpc>
              <a:defRPr sz="2400"/>
            </a:lvl1pPr>
            <a:lvl2pPr>
              <a:lnSpc>
                <a:spcPct val="100000"/>
              </a:lnSpc>
              <a:defRPr sz="2400"/>
            </a:lvl2pPr>
            <a:lvl3pPr marL="228512" indent="-228512">
              <a:lnSpc>
                <a:spcPct val="100000"/>
              </a:lnSpc>
              <a:defRPr sz="2400"/>
            </a:lvl3pPr>
            <a:lvl4pPr>
              <a:lnSpc>
                <a:spcPct val="100000"/>
              </a:lnSpc>
              <a:defRPr sz="2400"/>
            </a:lvl4pPr>
            <a:lvl5pPr>
              <a:lnSpc>
                <a:spcPct val="100000"/>
              </a:lnSpc>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144686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7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86111"/>
          </a:xfrm>
        </p:spPr>
        <p:txBody>
          <a:bodyPr/>
          <a:lstStyle>
            <a:lvl1pPr>
              <a:defRPr sz="25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1750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589840" y="1211265"/>
            <a:ext cx="4389437" cy="5303837"/>
          </a:xfrm>
        </p:spPr>
        <p:txBody>
          <a:bodyPr/>
          <a:lstStyle>
            <a:lvl1pPr>
              <a:lnSpc>
                <a:spcPct val="100000"/>
              </a:lnSpc>
              <a:defRPr sz="2400"/>
            </a:lvl1pPr>
            <a:lvl2pPr>
              <a:lnSpc>
                <a:spcPct val="100000"/>
              </a:lnSpc>
              <a:defRPr sz="2000"/>
            </a:lvl2pPr>
            <a:lvl3pPr marL="228512" indent="-228512">
              <a:lnSpc>
                <a:spcPct val="100000"/>
              </a:lnSpc>
              <a:defRPr sz="2000"/>
            </a:lvl3pPr>
            <a:lvl4pPr>
              <a:lnSpc>
                <a:spcPct val="100000"/>
              </a:lnSpc>
              <a:defRPr sz="2000"/>
            </a:lvl4pPr>
            <a:lvl5pPr>
              <a:lnSpc>
                <a:spcPct val="100000"/>
              </a:lnSpc>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2223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Product overview">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4"/>
            <a:ext cx="11655840" cy="627864"/>
          </a:xfrm>
        </p:spPr>
        <p:txBody>
          <a:bodyPr/>
          <a:lstStyle/>
          <a:p>
            <a:r>
              <a:rPr lang="en-US"/>
              <a:t>Click to edit Master title style</a:t>
            </a:r>
          </a:p>
        </p:txBody>
      </p:sp>
      <p:sp>
        <p:nvSpPr>
          <p:cNvPr id="4" name="Text Placeholder 3"/>
          <p:cNvSpPr>
            <a:spLocks noGrp="1"/>
          </p:cNvSpPr>
          <p:nvPr>
            <p:ph type="body" sz="quarter" idx="10"/>
          </p:nvPr>
        </p:nvSpPr>
        <p:spPr>
          <a:xfrm>
            <a:off x="269243" y="1211265"/>
            <a:ext cx="4577397" cy="5303837"/>
          </a:xfrm>
        </p:spPr>
        <p:txBody>
          <a:bodyPr/>
          <a:lstStyle>
            <a:lvl1pPr>
              <a:lnSpc>
                <a:spcPct val="100000"/>
              </a:lnSpc>
              <a:defRPr sz="2400"/>
            </a:lvl1pPr>
            <a:lvl2pPr>
              <a:lnSpc>
                <a:spcPct val="100000"/>
              </a:lnSpc>
              <a:defRPr sz="2400"/>
            </a:lvl2pPr>
            <a:lvl3pPr marL="228512" indent="-228512">
              <a:lnSpc>
                <a:spcPct val="100000"/>
              </a:lnSpc>
              <a:defRPr sz="2400"/>
            </a:lvl3pPr>
            <a:lvl4pPr>
              <a:lnSpc>
                <a:spcPct val="100000"/>
              </a:lnSpc>
              <a:defRPr sz="2400"/>
            </a:lvl4pPr>
            <a:lvl5pPr>
              <a:lnSpc>
                <a:spcPct val="100000"/>
              </a:lnSpc>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862056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5"/>
            <a:ext cx="11655840" cy="627864"/>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2753060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0922" y="2096492"/>
            <a:ext cx="11515694" cy="1098762"/>
          </a:xfrm>
          <a:noFill/>
        </p:spPr>
        <p:txBody>
          <a:bodyPr lIns="146304" tIns="91440" rIns="146304" bIns="91440" anchor="t" anchorCtr="0"/>
          <a:lstStyle>
            <a:lvl1pPr>
              <a:defRPr sz="6596"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0922" y="439132"/>
            <a:ext cx="5001798" cy="1793104"/>
          </a:xfrm>
        </p:spPr>
        <p:txBody>
          <a:bodyPr tIns="109728" bIns="109728">
            <a:noAutofit/>
          </a:bodyPr>
          <a:lstStyle>
            <a:lvl1pPr marL="0" indent="0">
              <a:spcBef>
                <a:spcPts val="0"/>
              </a:spcBef>
              <a:buNone/>
              <a:defRPr sz="3134">
                <a:gradFill>
                  <a:gsLst>
                    <a:gs pos="57576">
                      <a:srgbClr val="FFFFFF"/>
                    </a:gs>
                    <a:gs pos="35000">
                      <a:srgbClr val="FFFFFF"/>
                    </a:gs>
                  </a:gsLst>
                  <a:lin ang="5400000" scaled="0"/>
                </a:gradFill>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8587" y="6122092"/>
            <a:ext cx="1254995" cy="267709"/>
          </a:xfrm>
          <a:prstGeom prst="rect">
            <a:avLst/>
          </a:prstGeom>
        </p:spPr>
      </p:pic>
    </p:spTree>
    <p:extLst>
      <p:ext uri="{BB962C8B-B14F-4D97-AF65-F5344CB8AC3E}">
        <p14:creationId xmlns:p14="http://schemas.microsoft.com/office/powerpoint/2010/main" val="239573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itle Windows + Thru-partner">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0922" y="2096492"/>
            <a:ext cx="11515694" cy="1098762"/>
          </a:xfrm>
          <a:noFill/>
        </p:spPr>
        <p:txBody>
          <a:bodyPr lIns="146304" tIns="91440" rIns="146304" bIns="91440" anchor="t" anchorCtr="0"/>
          <a:lstStyle>
            <a:lvl1pPr>
              <a:defRPr sz="6596"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0922" y="439132"/>
            <a:ext cx="5001798" cy="1793104"/>
          </a:xfrm>
        </p:spPr>
        <p:txBody>
          <a:bodyPr tIns="109728" bIns="109728">
            <a:noAutofit/>
          </a:bodyPr>
          <a:lstStyle>
            <a:lvl1pPr marL="0" indent="0">
              <a:spcBef>
                <a:spcPts val="0"/>
              </a:spcBef>
              <a:buNone/>
              <a:defRPr sz="3134">
                <a:gradFill>
                  <a:gsLst>
                    <a:gs pos="57576">
                      <a:srgbClr val="FFFFFF"/>
                    </a:gs>
                    <a:gs pos="35000">
                      <a:srgbClr val="FFFFFF"/>
                    </a:gs>
                  </a:gsLst>
                  <a:lin ang="5400000" scaled="0"/>
                </a:gradFill>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8587" y="6122092"/>
            <a:ext cx="1254995" cy="267709"/>
          </a:xfrm>
          <a:prstGeom prst="rect">
            <a:avLst/>
          </a:prstGeom>
        </p:spPr>
      </p:pic>
    </p:spTree>
    <p:extLst>
      <p:ext uri="{BB962C8B-B14F-4D97-AF65-F5344CB8AC3E}">
        <p14:creationId xmlns:p14="http://schemas.microsoft.com/office/powerpoint/2010/main" val="159840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Blank">
    <p:bg>
      <p:bgPr>
        <a:solidFill>
          <a:srgbClr val="0078D7"/>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lIns="91440" rIns="182880"/>
          <a:lstStyle>
            <a:lvl1pPr>
              <a:defRPr sz="900">
                <a:solidFill>
                  <a:schemeClr val="tx1"/>
                </a:solidFill>
              </a:defRPr>
            </a:lvl1pPr>
          </a:lstStyle>
          <a:p>
            <a:fld id="{B34F68F0-1D97-479E-8476-1F6D336BF15A}" type="slidenum">
              <a:rPr lang="en-US" smtClean="0"/>
              <a:pPr/>
              <a:t>‹#›</a:t>
            </a:fld>
            <a:endParaRPr lang="en-US" dirty="0"/>
          </a:p>
        </p:txBody>
      </p:sp>
      <p:sp>
        <p:nvSpPr>
          <p:cNvPr id="3" name="Footer Placeholder 2"/>
          <p:cNvSpPr>
            <a:spLocks noGrp="1"/>
          </p:cNvSpPr>
          <p:nvPr>
            <p:ph type="ftr" sz="quarter" idx="11"/>
          </p:nvPr>
        </p:nvSpPr>
        <p:spPr>
          <a:xfrm>
            <a:off x="365760" y="6400802"/>
            <a:ext cx="3757398" cy="365125"/>
          </a:xfrm>
        </p:spPr>
        <p:txBody>
          <a:bodyPr lIns="0"/>
          <a:lstStyle>
            <a:lvl1pPr>
              <a:defRPr sz="900">
                <a:solidFill>
                  <a:schemeClr val="tx1"/>
                </a:solidFill>
              </a:defRPr>
            </a:lvl1pPr>
          </a:lstStyle>
          <a:p>
            <a:endParaRPr lang="en-US" dirty="0"/>
          </a:p>
        </p:txBody>
      </p:sp>
    </p:spTree>
    <p:extLst>
      <p:ext uri="{BB962C8B-B14F-4D97-AF65-F5344CB8AC3E}">
        <p14:creationId xmlns:p14="http://schemas.microsoft.com/office/powerpoint/2010/main" val="568010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4371709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80397B"/>
                </a:solidFill>
              </a:defRPr>
            </a:lvl1pPr>
          </a:lstStyle>
          <a:p>
            <a:r>
              <a:rPr lang="en-US" dirty="0"/>
              <a:t>Click to edit Master title style</a:t>
            </a:r>
          </a:p>
        </p:txBody>
      </p:sp>
    </p:spTree>
    <p:extLst>
      <p:ext uri="{BB962C8B-B14F-4D97-AF65-F5344CB8AC3E}">
        <p14:creationId xmlns:p14="http://schemas.microsoft.com/office/powerpoint/2010/main" val="18676823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Windows + Thru-partn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0922" y="2096495"/>
            <a:ext cx="5001798" cy="914109"/>
          </a:xfrm>
          <a:noFill/>
        </p:spPr>
        <p:txBody>
          <a:bodyPr lIns="146304" tIns="91440" rIns="146304" bIns="91440" anchor="t" anchorCtr="0"/>
          <a:lstStyle>
            <a:lvl1pPr>
              <a:defRPr sz="529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302" y="3877276"/>
            <a:ext cx="5001798" cy="1793104"/>
          </a:xfrm>
        </p:spPr>
        <p:txBody>
          <a:bodyPr tIns="109728" bIns="109728">
            <a:noAutofit/>
          </a:bodyPr>
          <a:lstStyle>
            <a:lvl1pPr marL="0" indent="0">
              <a:spcBef>
                <a:spcPts val="0"/>
              </a:spcBef>
              <a:buNone/>
              <a:defRPr sz="3133">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8588" y="6122093"/>
            <a:ext cx="1254995" cy="267709"/>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48586" y="6073351"/>
            <a:ext cx="1434642" cy="314582"/>
          </a:xfrm>
          <a:prstGeom prst="rect">
            <a:avLst/>
          </a:prstGeom>
        </p:spPr>
      </p:pic>
    </p:spTree>
    <p:extLst>
      <p:ext uri="{BB962C8B-B14F-4D97-AF65-F5344CB8AC3E}">
        <p14:creationId xmlns:p14="http://schemas.microsoft.com/office/powerpoint/2010/main" val="316736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Notes Slide">
    <p:bg>
      <p:bgPr>
        <a:solidFill>
          <a:schemeClr val="tx1">
            <a:lumMod val="5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spc="0">
                <a:solidFill>
                  <a:srgbClr val="D83B01"/>
                </a:solidFill>
                <a:latin typeface="Segoe UI Semilight" panose="020B0402040204020203" pitchFamily="34" charset="0"/>
                <a:cs typeface="Segoe UI Semilight" panose="020B0402040204020203" pitchFamily="34" charset="0"/>
              </a:defRPr>
            </a:lvl1pPr>
          </a:lstStyle>
          <a:p>
            <a:r>
              <a:rPr lang="en-US" dirty="0"/>
              <a:t>Click to edit Master title style</a:t>
            </a:r>
          </a:p>
        </p:txBody>
      </p:sp>
      <p:sp>
        <p:nvSpPr>
          <p:cNvPr id="9" name="Content Placeholder 8"/>
          <p:cNvSpPr>
            <a:spLocks noGrp="1"/>
          </p:cNvSpPr>
          <p:nvPr>
            <p:ph sz="quarter" idx="11"/>
          </p:nvPr>
        </p:nvSpPr>
        <p:spPr>
          <a:xfrm>
            <a:off x="269878" y="1189038"/>
            <a:ext cx="11655425" cy="5392737"/>
          </a:xfrm>
        </p:spPr>
        <p:txBody>
          <a:bodyPr numCol="2" spcCol="182880">
            <a:normAutofit/>
          </a:bodyPr>
          <a:lstStyle>
            <a:lvl1pPr>
              <a:lnSpc>
                <a:spcPct val="100000"/>
              </a:lnSpc>
              <a:defRPr sz="2400" spc="0">
                <a:solidFill>
                  <a:schemeClr val="bg1"/>
                </a:solidFill>
              </a:defRPr>
            </a:lvl1pPr>
            <a:lvl2pPr>
              <a:lnSpc>
                <a:spcPct val="100000"/>
              </a:lnSpc>
              <a:defRPr sz="2400" spc="0">
                <a:solidFill>
                  <a:schemeClr val="bg1"/>
                </a:solidFill>
              </a:defRPr>
            </a:lvl2pPr>
            <a:lvl3pPr marL="228512" indent="-228512">
              <a:lnSpc>
                <a:spcPct val="100000"/>
              </a:lnSpc>
              <a:buClr>
                <a:srgbClr val="D83B01"/>
              </a:buClr>
              <a:defRPr sz="2400" spc="0">
                <a:solidFill>
                  <a:schemeClr val="bg1"/>
                </a:solidFill>
              </a:defRPr>
            </a:lvl3pPr>
            <a:lvl4pPr marL="571281" indent="-341182">
              <a:lnSpc>
                <a:spcPct val="100000"/>
              </a:lnSpc>
              <a:buClr>
                <a:srgbClr val="D83B01"/>
              </a:buClr>
              <a:buFont typeface="+mj-lt"/>
              <a:buAutoNum type="arabicPeriod"/>
              <a:defRPr sz="2400" spc="0">
                <a:solidFill>
                  <a:schemeClr val="bg1"/>
                </a:solidFill>
              </a:defRPr>
            </a:lvl4pPr>
            <a:lvl5pPr marL="288815" indent="-288815">
              <a:lnSpc>
                <a:spcPct val="100000"/>
              </a:lnSpc>
              <a:buClr>
                <a:srgbClr val="D83B01"/>
              </a:buClr>
              <a:buFont typeface="+mj-lt"/>
              <a:buAutoNum type="alphaLcPeriod"/>
              <a:defRPr sz="2400" spc="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49776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69239" y="1663916"/>
            <a:ext cx="8964248" cy="844031"/>
          </a:xfrm>
        </p:spPr>
        <p:txBody>
          <a:bodyPr/>
          <a:lstStyle>
            <a:lvl1pPr marL="0" indent="0">
              <a:buNone/>
              <a:defRPr sz="4700"/>
            </a:lvl1pPr>
            <a:lvl2pPr>
              <a:defRPr sz="3500"/>
            </a:lvl2pPr>
            <a:lvl3pPr>
              <a:defRPr sz="3500"/>
            </a:lvl3pPr>
            <a:lvl4pPr>
              <a:defRPr sz="3500"/>
            </a:lvl4pPr>
            <a:lvl5pPr>
              <a:defRPr sz="3500"/>
            </a:lvl5pPr>
          </a:lstStyle>
          <a:p>
            <a:pPr lvl="0"/>
            <a:r>
              <a:rPr lang="en-US" dirty="0"/>
              <a:t>Click to edit Master text styles</a:t>
            </a:r>
          </a:p>
        </p:txBody>
      </p:sp>
    </p:spTree>
    <p:extLst>
      <p:ext uri="{BB962C8B-B14F-4D97-AF65-F5344CB8AC3E}">
        <p14:creationId xmlns:p14="http://schemas.microsoft.com/office/powerpoint/2010/main" val="42615086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69239" y="1663916"/>
            <a:ext cx="8964248" cy="844031"/>
          </a:xfrm>
        </p:spPr>
        <p:txBody>
          <a:bodyPr/>
          <a:lstStyle>
            <a:lvl1pPr marL="0" indent="0">
              <a:buNone/>
              <a:defRPr sz="4700"/>
            </a:lvl1pPr>
            <a:lvl2pPr>
              <a:defRPr sz="3500"/>
            </a:lvl2pPr>
            <a:lvl3pPr>
              <a:defRPr sz="3500"/>
            </a:lvl3pPr>
            <a:lvl4pPr>
              <a:defRPr sz="3500"/>
            </a:lvl4pPr>
            <a:lvl5pPr>
              <a:defRPr sz="3500"/>
            </a:lvl5pPr>
          </a:lstStyle>
          <a:p>
            <a:pPr lvl="0"/>
            <a:r>
              <a:rPr lang="en-US" dirty="0"/>
              <a:t>Click to edit Master text styles</a:t>
            </a:r>
          </a:p>
        </p:txBody>
      </p:sp>
    </p:spTree>
    <p:extLst>
      <p:ext uri="{BB962C8B-B14F-4D97-AF65-F5344CB8AC3E}">
        <p14:creationId xmlns:p14="http://schemas.microsoft.com/office/powerpoint/2010/main" val="2922957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3"/>
            <a:ext cx="8964560" cy="5379279"/>
          </a:xfrm>
        </p:spPr>
        <p:txBody>
          <a:bodyPr/>
          <a:lstStyle>
            <a:lvl1pPr>
              <a:defRPr sz="47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60003024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1799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89631" bIns="89631" anchor="t" anchorCtr="0"/>
          <a:lstStyle>
            <a:lvl1pPr>
              <a:defRPr sz="7100"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2"/>
            <a:ext cx="9860674" cy="1793881"/>
          </a:xfrm>
          <a:noFill/>
        </p:spPr>
        <p:txBody>
          <a:bodyPr lIns="179261" tIns="143408" rIns="179261" bIns="143408">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26939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89631" bIns="89631"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27170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89631" bIns="89631"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02146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3" indent="-284763">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9" indent="-275427">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2" indent="-284763">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8" indent="-22407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04" indent="-22407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80" tIns="76191" rIns="152380" bIns="76191"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2573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731179"/>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0"/>
            </a:lvl1pPr>
          </a:lstStyle>
          <a:p>
            <a:r>
              <a:rPr lang="en-US" dirty="0"/>
              <a:t>Click to edit Master title style</a:t>
            </a:r>
          </a:p>
        </p:txBody>
      </p:sp>
    </p:spTree>
    <p:extLst>
      <p:ext uri="{BB962C8B-B14F-4D97-AF65-F5344CB8AC3E}">
        <p14:creationId xmlns:p14="http://schemas.microsoft.com/office/powerpoint/2010/main" val="46861675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31179"/>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79261" tIns="143408" rIns="179261" bIns="143408">
            <a:noAutofit/>
          </a:bodyPr>
          <a:lstStyle>
            <a:lvl1pPr marL="0" indent="0">
              <a:spcBef>
                <a:spcPts val="0"/>
              </a:spcBef>
              <a:buNone/>
              <a:defRPr sz="35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4" y="291069"/>
            <a:ext cx="5378485" cy="1793104"/>
          </a:xfrm>
          <a:noFill/>
        </p:spPr>
        <p:txBody>
          <a:bodyPr lIns="143408" tIns="89631" rIns="143408" bIns="89631" anchor="t" anchorCtr="0"/>
          <a:lstStyle>
            <a:lvl1pPr>
              <a:defRPr sz="5900"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805423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53686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360046" y="6149922"/>
            <a:ext cx="1383368" cy="296380"/>
          </a:xfrm>
          <a:prstGeom prst="rect">
            <a:avLst/>
          </a:prstGeom>
        </p:spPr>
      </p:pic>
      <p:sp>
        <p:nvSpPr>
          <p:cNvPr id="5" name="Text Placeholder 4"/>
          <p:cNvSpPr>
            <a:spLocks noGrp="1"/>
          </p:cNvSpPr>
          <p:nvPr>
            <p:ph type="body" sz="quarter" idx="12" hasCustomPrompt="1"/>
          </p:nvPr>
        </p:nvSpPr>
        <p:spPr>
          <a:xfrm>
            <a:off x="271105" y="3877273"/>
            <a:ext cx="6273417" cy="1794661"/>
          </a:xfrm>
          <a:noFill/>
        </p:spPr>
        <p:txBody>
          <a:bodyPr lIns="146237" tIns="109676" rIns="146237" bIns="109676">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37" tIns="91399" rIns="146237" bIns="91399" anchor="t" anchorCtr="0"/>
          <a:lstStyle>
            <a:lvl1pPr>
              <a:defRPr sz="5784" spc="-99"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807487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237" tIns="109676" rIns="146237" bIns="109676">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37" tIns="91399" rIns="146237" bIns="91399" anchor="t" anchorCtr="0"/>
          <a:lstStyle>
            <a:lvl1pPr>
              <a:defRPr sz="5784" spc="-99"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772817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237" tIns="109676" rIns="146237" bIns="109676">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37" tIns="91399" rIns="146237" bIns="9139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505525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237" tIns="109676" rIns="146237" bIns="109676">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37" tIns="91399" rIns="146237" bIns="9139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3708316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7" cy="1794661"/>
          </a:xfrm>
          <a:noFill/>
        </p:spPr>
        <p:txBody>
          <a:bodyPr lIns="146237" tIns="109676" rIns="146237" bIns="109676">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237" tIns="91399" rIns="146237" bIns="9139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554812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44317" y="5930712"/>
            <a:ext cx="1812954" cy="666978"/>
          </a:xfrm>
          <a:prstGeom prst="rect">
            <a:avLst/>
          </a:prstGeom>
        </p:spPr>
      </p:pic>
      <p:sp>
        <p:nvSpPr>
          <p:cNvPr id="12" name="Rectangle 11"/>
          <p:cNvSpPr/>
          <p:nvPr userDrawn="1"/>
        </p:nvSpPr>
        <p:spPr bwMode="gray">
          <a:xfrm>
            <a:off x="269302"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2242047"/>
          </a:xfrm>
          <a:noFill/>
        </p:spPr>
        <p:txBody>
          <a:bodyPr lIns="146237" tIns="91399" rIns="146237" bIns="91399" anchor="t" anchorCtr="0"/>
          <a:lstStyle>
            <a:lvl1pPr>
              <a:defRPr sz="5784" spc="-99"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69302" y="3429667"/>
            <a:ext cx="7171399" cy="2240713"/>
          </a:xfrm>
          <a:noFill/>
        </p:spPr>
        <p:txBody>
          <a:bodyPr lIns="146237" tIns="109676" rIns="146237" bIns="109676">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25278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2"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39" y="1187626"/>
            <a:ext cx="7171399" cy="2205807"/>
          </a:xfrm>
          <a:noFill/>
        </p:spPr>
        <p:txBody>
          <a:bodyPr lIns="146237" tIns="91399" rIns="146237" bIns="91399" anchor="t" anchorCtr="0"/>
          <a:lstStyle>
            <a:lvl1pPr>
              <a:defRPr sz="5784" spc="-99"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69302" y="3415442"/>
            <a:ext cx="7171399" cy="2232935"/>
          </a:xfrm>
          <a:noFill/>
        </p:spPr>
        <p:txBody>
          <a:bodyPr lIns="146237" tIns="109676" rIns="146237" bIns="109676">
            <a:noAutofit/>
          </a:bodyPr>
          <a:lstStyle>
            <a:lvl1pPr marL="0" indent="0">
              <a:spcBef>
                <a:spcPts val="0"/>
              </a:spcBef>
              <a:buNone/>
              <a:defRPr sz="3235"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1915840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37" tIns="91399" rIns="146237" bIns="91399" anchor="t" anchorCtr="0"/>
          <a:lstStyle>
            <a:lvl1pPr>
              <a:defRPr sz="5196" spc="-99"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69302" y="3877260"/>
            <a:ext cx="7171399" cy="1789991"/>
          </a:xfrm>
        </p:spPr>
        <p:txBody>
          <a:bodyPr tIns="109676" bIns="109676">
            <a:noAutofit/>
          </a:bodyPr>
          <a:lstStyle>
            <a:lvl1pPr marL="0" indent="0">
              <a:spcBef>
                <a:spcPts val="0"/>
              </a:spcBef>
              <a:buNone/>
              <a:defRPr sz="3235">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3537574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31734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r="-3"/>
          <a:stretch/>
        </p:blipFill>
        <p:spPr>
          <a:xfrm flipH="1">
            <a:off x="-2" y="0"/>
            <a:ext cx="12192001" cy="6858000"/>
          </a:xfrm>
          <a:prstGeom prst="rect">
            <a:avLst/>
          </a:prstGeom>
        </p:spPr>
      </p:pic>
      <p:sp>
        <p:nvSpPr>
          <p:cNvPr id="13" name="Rectangle 12"/>
          <p:cNvSpPr/>
          <p:nvPr userDrawn="1"/>
        </p:nvSpPr>
        <p:spPr bwMode="gray">
          <a:xfrm>
            <a:off x="269302"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2" y="2082443"/>
            <a:ext cx="7171399" cy="1794808"/>
          </a:xfrm>
          <a:noFill/>
        </p:spPr>
        <p:txBody>
          <a:bodyPr lIns="146237" tIns="91399" rIns="146237" bIns="91399" anchor="t" anchorCtr="0"/>
          <a:lstStyle>
            <a:lvl1pPr>
              <a:defRPr sz="5196" spc="-99"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69302" y="3877260"/>
            <a:ext cx="7171399" cy="1789991"/>
          </a:xfrm>
        </p:spPr>
        <p:txBody>
          <a:bodyPr tIns="109676" bIns="109676">
            <a:noAutofit/>
          </a:bodyPr>
          <a:lstStyle>
            <a:lvl1pPr marL="0" indent="0">
              <a:spcBef>
                <a:spcPts val="0"/>
              </a:spcBef>
              <a:buNone/>
              <a:defRPr sz="3235">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44317" y="5930712"/>
            <a:ext cx="1812954" cy="666978"/>
          </a:xfrm>
          <a:prstGeom prst="rect">
            <a:avLst/>
          </a:prstGeom>
        </p:spPr>
      </p:pic>
    </p:spTree>
    <p:extLst>
      <p:ext uri="{BB962C8B-B14F-4D97-AF65-F5344CB8AC3E}">
        <p14:creationId xmlns:p14="http://schemas.microsoft.com/office/powerpoint/2010/main" val="40508988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5125" y="5930712"/>
            <a:ext cx="1812954" cy="666978"/>
          </a:xfrm>
          <a:prstGeom prst="rect">
            <a:avLst/>
          </a:prstGeom>
        </p:spPr>
      </p:pic>
      <p:sp>
        <p:nvSpPr>
          <p:cNvPr id="10" name="Rectangle 9"/>
          <p:cNvSpPr/>
          <p:nvPr userDrawn="1"/>
        </p:nvSpPr>
        <p:spPr bwMode="gray">
          <a:xfrm>
            <a:off x="269302" y="1187620"/>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37" tIns="91399" rIns="146237" bIns="91399" anchor="t" anchorCtr="0"/>
          <a:lstStyle>
            <a:lvl1pPr>
              <a:defRPr sz="5784" spc="-99"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2" y="2971385"/>
            <a:ext cx="7171399" cy="1794661"/>
          </a:xfrm>
          <a:noFill/>
        </p:spPr>
        <p:txBody>
          <a:bodyPr lIns="146237" tIns="109676" rIns="146237" bIns="109676">
            <a:noAutofit/>
          </a:bodyPr>
          <a:lstStyle>
            <a:lvl1pPr marL="0" indent="0">
              <a:spcBef>
                <a:spcPts val="0"/>
              </a:spcBef>
              <a:buNone/>
              <a:defRPr sz="32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30548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2" y="1187620"/>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39" y="1187620"/>
            <a:ext cx="7171399" cy="1793108"/>
          </a:xfrm>
          <a:noFill/>
        </p:spPr>
        <p:txBody>
          <a:bodyPr lIns="146237" tIns="91399" rIns="146237" bIns="91399" anchor="t" anchorCtr="0"/>
          <a:lstStyle>
            <a:lvl1pPr>
              <a:defRPr sz="5784" spc="-99"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69302" y="2971385"/>
            <a:ext cx="7171399" cy="1794661"/>
          </a:xfrm>
          <a:noFill/>
        </p:spPr>
        <p:txBody>
          <a:bodyPr lIns="146237" tIns="109676" rIns="146237" bIns="109676">
            <a:noAutofit/>
          </a:bodyPr>
          <a:lstStyle>
            <a:lvl1pPr marL="0" indent="0">
              <a:spcBef>
                <a:spcPts val="0"/>
              </a:spcBef>
              <a:buNone/>
              <a:defRPr sz="3235"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1063936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399" bIns="91399"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2"/>
            <a:ext cx="9860673" cy="1793881"/>
          </a:xfrm>
          <a:noFill/>
        </p:spPr>
        <p:txBody>
          <a:bodyPr lIns="182794" tIns="146237" rIns="182794" bIns="146237">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61158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399" bIns="9139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82"/>
            <a:ext cx="9860673" cy="1793881"/>
          </a:xfrm>
          <a:noFill/>
        </p:spPr>
        <p:txBody>
          <a:bodyPr lIns="182794" tIns="146237" rIns="182794" bIns="146237">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447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399" bIns="9139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400109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399" bIns="9139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637682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399" bIns="9139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411553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399" bIns="91399" anchor="t" anchorCtr="0"/>
          <a:lstStyle>
            <a:lvl1pPr>
              <a:defRPr sz="7058" spc="-99"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443766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399" bIns="9139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50079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74596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399" bIns="9139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189501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399" bIns="9139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792220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1" tIns="143362" rIns="179201" bIns="143362" numCol="1" spcCol="0" rtlCol="0" fromWordArt="0" anchor="t" anchorCtr="0" forceAA="0" compatLnSpc="1">
            <a:prstTxWarp prst="textNoShape">
              <a:avLst/>
            </a:prstTxWarp>
            <a:noAutofit/>
          </a:bodyPr>
          <a:lstStyle/>
          <a:p>
            <a:pPr algn="ctr" defTabSz="913673">
              <a:lnSpc>
                <a:spcPct val="90000"/>
              </a:lnSpc>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399" bIns="91399" anchor="t" anchorCtr="0"/>
          <a:lstStyle>
            <a:lvl1pPr>
              <a:defRPr sz="7058" spc="-99"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61409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7"/>
            <a:ext cx="11653523" cy="1796217"/>
          </a:xfrm>
          <a:noFill/>
        </p:spPr>
        <p:txBody>
          <a:bodyPr tIns="91399" bIns="91399" anchor="t" anchorCtr="0"/>
          <a:lstStyle>
            <a:lvl1pPr>
              <a:defRPr sz="8529"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3232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7"/>
            <a:ext cx="11653523" cy="1796217"/>
          </a:xfrm>
          <a:noFill/>
        </p:spPr>
        <p:txBody>
          <a:bodyPr tIns="91399" bIns="9139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895641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7"/>
            <a:ext cx="11653523" cy="1796217"/>
          </a:xfrm>
          <a:noFill/>
        </p:spPr>
        <p:txBody>
          <a:bodyPr tIns="91399" bIns="9139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971593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7"/>
            <a:ext cx="11653523" cy="1796217"/>
          </a:xfrm>
          <a:noFill/>
        </p:spPr>
        <p:txBody>
          <a:bodyPr tIns="91399" bIns="9139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552070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6"/>
            </a:lvl1pPr>
          </a:lstStyle>
          <a:p>
            <a:r>
              <a:rPr lang="en-US" dirty="0"/>
              <a:t>Click to edit Master title style</a:t>
            </a:r>
          </a:p>
        </p:txBody>
      </p:sp>
      <p:sp>
        <p:nvSpPr>
          <p:cNvPr id="6" name="Text Placeholder 5"/>
          <p:cNvSpPr>
            <a:spLocks noGrp="1"/>
          </p:cNvSpPr>
          <p:nvPr>
            <p:ph type="body" sz="quarter" idx="10"/>
          </p:nvPr>
        </p:nvSpPr>
        <p:spPr>
          <a:xfrm>
            <a:off x="269239" y="1189178"/>
            <a:ext cx="11653523" cy="1938786"/>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3992" indent="0">
              <a:buNone/>
              <a:defRPr/>
            </a:lvl3pPr>
            <a:lvl4pPr marL="447982" indent="0">
              <a:buNone/>
              <a:defRPr/>
            </a:lvl4pPr>
            <a:lvl5pPr marL="6719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0671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21772"/>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196"/>
            </a:lvl1pPr>
          </a:lstStyle>
          <a:p>
            <a:r>
              <a:rPr lang="en-US" dirty="0"/>
              <a:t>Click to edit Master title style</a:t>
            </a:r>
          </a:p>
        </p:txBody>
      </p:sp>
    </p:spTree>
    <p:extLst>
      <p:ext uri="{BB962C8B-B14F-4D97-AF65-F5344CB8AC3E}">
        <p14:creationId xmlns:p14="http://schemas.microsoft.com/office/powerpoint/2010/main" val="35724635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6"/>
            </a:lvl1pPr>
          </a:lstStyle>
          <a:p>
            <a:r>
              <a:rPr lang="en-US" dirty="0"/>
              <a:t>Click to edit Master title style</a:t>
            </a:r>
          </a:p>
        </p:txBody>
      </p:sp>
      <p:sp>
        <p:nvSpPr>
          <p:cNvPr id="4" name="Text Placeholder 3"/>
          <p:cNvSpPr>
            <a:spLocks noGrp="1"/>
          </p:cNvSpPr>
          <p:nvPr>
            <p:ph type="body" sz="quarter" idx="10"/>
          </p:nvPr>
        </p:nvSpPr>
        <p:spPr>
          <a:xfrm>
            <a:off x="269246" y="1189180"/>
            <a:ext cx="5378548" cy="235975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02" indent="0">
              <a:buNone/>
              <a:tabLst/>
              <a:defRPr sz="1863"/>
            </a:lvl3pPr>
            <a:lvl4pPr marL="451095" indent="0">
              <a:buNone/>
              <a:defRPr/>
            </a:lvl4pPr>
            <a:lvl5pPr marL="6719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20" y="1189180"/>
            <a:ext cx="5378548" cy="235975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02" indent="0">
              <a:buNone/>
              <a:tabLst/>
              <a:defRPr sz="1863"/>
            </a:lvl3pPr>
            <a:lvl4pPr marL="451095" indent="0">
              <a:buNone/>
              <a:defRPr/>
            </a:lvl4pPr>
            <a:lvl5pPr marL="6719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47780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69318233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6"/>
            </a:lvl1pPr>
          </a:lstStyle>
          <a:p>
            <a:r>
              <a:rPr lang="en-US" dirty="0"/>
              <a:t>Click to edit Master title style</a:t>
            </a:r>
          </a:p>
        </p:txBody>
      </p:sp>
      <p:sp>
        <p:nvSpPr>
          <p:cNvPr id="4" name="Text Placeholder 3"/>
          <p:cNvSpPr>
            <a:spLocks noGrp="1"/>
          </p:cNvSpPr>
          <p:nvPr>
            <p:ph type="body" sz="quarter" idx="10"/>
          </p:nvPr>
        </p:nvSpPr>
        <p:spPr>
          <a:xfrm>
            <a:off x="269246" y="1189179"/>
            <a:ext cx="5378548" cy="2442739"/>
          </a:xfrm>
        </p:spPr>
        <p:txBody>
          <a:bodyPr wrap="square">
            <a:spAutoFit/>
          </a:bodyPr>
          <a:lstStyle>
            <a:lvl1pPr marL="281546" indent="-281546">
              <a:spcBef>
                <a:spcPts val="1200"/>
              </a:spcBef>
              <a:buClr>
                <a:schemeClr val="tx1"/>
              </a:buClr>
              <a:buFont typeface="Arial" pitchFamily="34" charset="0"/>
              <a:buChar char="•"/>
              <a:defRPr sz="3431"/>
            </a:lvl1pPr>
            <a:lvl2pPr marL="520457" indent="-228494">
              <a:defRPr sz="2353"/>
            </a:lvl2pPr>
            <a:lvl3pPr marL="685483" indent="-165026">
              <a:tabLst/>
              <a:defRPr sz="1863"/>
            </a:lvl3pPr>
            <a:lvl4pPr marL="863198" indent="-177718">
              <a:defRPr/>
            </a:lvl4pPr>
            <a:lvl5pPr marL="1028221" indent="-1650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20" y="1189179"/>
            <a:ext cx="5378548" cy="2442739"/>
          </a:xfrm>
        </p:spPr>
        <p:txBody>
          <a:bodyPr wrap="square">
            <a:spAutoFit/>
          </a:bodyPr>
          <a:lstStyle>
            <a:lvl1pPr marL="281546" indent="-281546">
              <a:spcBef>
                <a:spcPts val="1200"/>
              </a:spcBef>
              <a:buClr>
                <a:schemeClr val="tx1"/>
              </a:buClr>
              <a:buFont typeface="Arial" pitchFamily="34" charset="0"/>
              <a:buChar char="•"/>
              <a:defRPr sz="3431"/>
            </a:lvl1pPr>
            <a:lvl2pPr marL="520457" indent="-228494">
              <a:defRPr sz="2353"/>
            </a:lvl2pPr>
            <a:lvl3pPr marL="685483" indent="-165026">
              <a:tabLst/>
              <a:defRPr sz="1863"/>
            </a:lvl3pPr>
            <a:lvl4pPr marL="863198" indent="-177718">
              <a:defRPr/>
            </a:lvl4pPr>
            <a:lvl5pPr marL="1028221" indent="-1650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45052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6"/>
            </a:lvl1pPr>
          </a:lstStyle>
          <a:p>
            <a:r>
              <a:rPr lang="en-US"/>
              <a:t>Click to edit Master title style</a:t>
            </a:r>
          </a:p>
        </p:txBody>
      </p:sp>
    </p:spTree>
    <p:extLst>
      <p:ext uri="{BB962C8B-B14F-4D97-AF65-F5344CB8AC3E}">
        <p14:creationId xmlns:p14="http://schemas.microsoft.com/office/powerpoint/2010/main" val="263400695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11162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734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982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63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035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1"/>
            <a:ext cx="11653523" cy="2398983"/>
          </a:xfrm>
          <a:prstGeom prst="rect">
            <a:avLst/>
          </a:prstGeom>
        </p:spPr>
        <p:txBody>
          <a:bodyPr/>
          <a:lstStyle>
            <a:lvl1pPr marL="284658" indent="-284658">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80" indent="-275324">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37" indent="-284658">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28" indent="-2239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18" indent="-223992">
              <a:buClr>
                <a:schemeClr val="tx1"/>
              </a:buClr>
              <a:buSzPct val="90000"/>
              <a:buFont typeface="Arial" pitchFamily="34" charset="0"/>
              <a:buChar char="•"/>
              <a:defRPr sz="186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9"/>
            <a:ext cx="12192001" cy="619126"/>
          </a:xfrm>
          <a:prstGeom prst="rect">
            <a:avLst/>
          </a:prstGeom>
          <a:solidFill>
            <a:srgbClr val="FFFF99"/>
          </a:solidFill>
        </p:spPr>
        <p:txBody>
          <a:bodyPr wrap="square" lIns="155385" tIns="77692" rIns="155385" bIns="77692" anchor="b" anchorCtr="0">
            <a:noAutofit/>
          </a:bodyPr>
          <a:lstStyle>
            <a:lvl1pPr algn="r">
              <a:buFont typeface="Arial" pitchFamily="34" charset="0"/>
              <a:buNone/>
              <a:defRPr sz="352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4047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3240"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cstate="email">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358903" y="6297934"/>
            <a:ext cx="1703188" cy="408657"/>
          </a:xfrm>
          <a:prstGeom prst="rect">
            <a:avLst/>
          </a:prstGeom>
        </p:spPr>
      </p:pic>
      <p:sp>
        <p:nvSpPr>
          <p:cNvPr id="7" name="Slide Number Placeholder 6"/>
          <p:cNvSpPr>
            <a:spLocks noGrp="1"/>
          </p:cNvSpPr>
          <p:nvPr>
            <p:ph type="sldNum" sz="quarter" idx="4"/>
          </p:nvPr>
        </p:nvSpPr>
        <p:spPr>
          <a:xfrm>
            <a:off x="8737029" y="6356803"/>
            <a:ext cx="2844904" cy="364224"/>
          </a:xfrm>
          <a:prstGeom prst="rect">
            <a:avLst/>
          </a:prstGeom>
        </p:spPr>
        <p:txBody>
          <a:bodyPr vert="horz" lIns="91422" tIns="45710" rIns="91422" bIns="45710" rtlCol="0" anchor="ctr"/>
          <a:lstStyle>
            <a:lvl1pPr algn="r">
              <a:defRPr sz="980">
                <a:solidFill>
                  <a:schemeClr val="tx1">
                    <a:tint val="75000"/>
                  </a:schemeClr>
                </a:solidFill>
              </a:defRPr>
            </a:lvl1pPr>
          </a:lstStyle>
          <a:p>
            <a:pPr defTabSz="913939"/>
            <a:fld id="{FFB82908-4842-4340-9D73-01C813DDC308}" type="slidenum">
              <a:rPr lang="en-US" smtClean="0">
                <a:solidFill>
                  <a:srgbClr val="505050">
                    <a:tint val="75000"/>
                  </a:srgbClr>
                </a:solidFill>
              </a:rPr>
              <a:pPr defTabSz="913939"/>
              <a:t>‹#›</a:t>
            </a:fld>
            <a:endParaRPr lang="en-US" dirty="0">
              <a:solidFill>
                <a:srgbClr val="505050">
                  <a:tint val="75000"/>
                </a:srgbClr>
              </a:solidFill>
            </a:endParaRPr>
          </a:p>
        </p:txBody>
      </p:sp>
    </p:spTree>
    <p:extLst>
      <p:ext uri="{BB962C8B-B14F-4D97-AF65-F5344CB8AC3E}">
        <p14:creationId xmlns:p14="http://schemas.microsoft.com/office/powerpoint/2010/main" val="19143058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392594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3"/>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08" rIns="179261" bIns="14340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08" rIns="179261" bIns="14340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08" rIns="179261" bIns="14340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08" rIns="179261" bIns="14340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204747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dirty="0"/>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414482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33389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4115412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8" y="-2839"/>
            <a:ext cx="6856854" cy="6858000"/>
          </a:xfrm>
          <a:prstGeom prst="rect">
            <a:avLst/>
          </a:prstGeom>
        </p:spPr>
      </p:pic>
    </p:spTree>
    <p:extLst>
      <p:ext uri="{BB962C8B-B14F-4D97-AF65-F5344CB8AC3E}">
        <p14:creationId xmlns:p14="http://schemas.microsoft.com/office/powerpoint/2010/main" val="1484813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160563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23334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719135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335542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008527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2166961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4029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70"/>
            <a:ext cx="2689274" cy="2510690"/>
          </a:xfrm>
          <a:prstGeom prst="rect">
            <a:avLst/>
          </a:prstGeom>
          <a:solidFill>
            <a:schemeClr val="accent1"/>
          </a:solidFill>
        </p:spPr>
        <p:txBody>
          <a:bodyPr lIns="179261" tIns="143408" rIns="179261" bIns="143408">
            <a:noAutofit/>
          </a:bodyPr>
          <a:lstStyle>
            <a:lvl1pPr marL="0" indent="0">
              <a:lnSpc>
                <a:spcPct val="90000"/>
              </a:lnSpc>
              <a:spcBef>
                <a:spcPts val="0"/>
              </a:spcBef>
              <a:spcAft>
                <a:spcPts val="588"/>
              </a:spcAft>
              <a:buFontTx/>
              <a:buNone/>
              <a:defRPr sz="1200" b="0">
                <a:gradFill>
                  <a:gsLst>
                    <a:gs pos="15929">
                      <a:schemeClr val="tx1"/>
                    </a:gs>
                    <a:gs pos="41000">
                      <a:schemeClr val="tx1"/>
                    </a:gs>
                  </a:gsLst>
                  <a:lin ang="5400000" scaled="0"/>
                </a:gradFill>
                <a:latin typeface="+mn-lt"/>
                <a:cs typeface="Segoe UI"/>
              </a:defRPr>
            </a:lvl1pPr>
            <a:lvl2pPr marL="336081" indent="0">
              <a:buFontTx/>
              <a:buNone/>
              <a:defRPr/>
            </a:lvl2pPr>
            <a:lvl3pPr marL="560135" indent="0">
              <a:buFontTx/>
              <a:buNone/>
              <a:defRPr/>
            </a:lvl3pPr>
            <a:lvl4pPr marL="784187" indent="0">
              <a:buFontTx/>
              <a:buNone/>
              <a:defRPr/>
            </a:lvl4pPr>
            <a:lvl5pPr marL="100824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2"/>
            <a:ext cx="2688994" cy="2510662"/>
          </a:xfrm>
          <a:prstGeom prst="rect">
            <a:avLst/>
          </a:prstGeom>
          <a:solidFill>
            <a:schemeClr val="accent1"/>
          </a:solidFill>
        </p:spPr>
        <p:txBody>
          <a:bodyPr lIns="179261" tIns="143408" rIns="179261" bIns="143408">
            <a:noAutofit/>
          </a:bodyPr>
          <a:lstStyle>
            <a:lvl1pPr marL="0" indent="0">
              <a:lnSpc>
                <a:spcPts val="1412"/>
              </a:lnSpc>
              <a:spcBef>
                <a:spcPts val="0"/>
              </a:spcBef>
              <a:spcAft>
                <a:spcPts val="588"/>
              </a:spcAft>
              <a:buFontTx/>
              <a:buNone/>
              <a:defRPr sz="1200" b="0">
                <a:gradFill>
                  <a:gsLst>
                    <a:gs pos="15929">
                      <a:schemeClr val="tx1"/>
                    </a:gs>
                    <a:gs pos="41000">
                      <a:schemeClr val="tx1"/>
                    </a:gs>
                  </a:gsLst>
                  <a:lin ang="5400000" scaled="0"/>
                </a:gradFill>
                <a:latin typeface="+mn-lt"/>
                <a:cs typeface="Segoe UI"/>
              </a:defRPr>
            </a:lvl1pPr>
            <a:lvl2pPr marL="336081" indent="0">
              <a:buFontTx/>
              <a:buNone/>
              <a:defRPr/>
            </a:lvl2pPr>
            <a:lvl3pPr marL="560135" indent="0">
              <a:buFontTx/>
              <a:buNone/>
              <a:defRPr/>
            </a:lvl3pPr>
            <a:lvl4pPr marL="784187" indent="0">
              <a:buFontTx/>
              <a:buNone/>
              <a:defRPr/>
            </a:lvl4pPr>
            <a:lvl5pPr marL="100824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2"/>
            <a:ext cx="2688994" cy="2510662"/>
          </a:xfrm>
          <a:prstGeom prst="rect">
            <a:avLst/>
          </a:prstGeom>
          <a:solidFill>
            <a:schemeClr val="accent1"/>
          </a:solidFill>
        </p:spPr>
        <p:txBody>
          <a:bodyPr lIns="179261" tIns="143408" rIns="179261" bIns="143408">
            <a:noAutofit/>
          </a:bodyPr>
          <a:lstStyle>
            <a:lvl1pPr marL="0" indent="0">
              <a:lnSpc>
                <a:spcPts val="1412"/>
              </a:lnSpc>
              <a:spcBef>
                <a:spcPts val="0"/>
              </a:spcBef>
              <a:spcAft>
                <a:spcPts val="588"/>
              </a:spcAft>
              <a:buFontTx/>
              <a:buNone/>
              <a:defRPr sz="1200" b="0">
                <a:gradFill>
                  <a:gsLst>
                    <a:gs pos="15929">
                      <a:schemeClr val="tx1"/>
                    </a:gs>
                    <a:gs pos="41000">
                      <a:schemeClr val="tx1"/>
                    </a:gs>
                  </a:gsLst>
                  <a:lin ang="5400000" scaled="0"/>
                </a:gradFill>
                <a:latin typeface="+mn-lt"/>
                <a:cs typeface="Segoe UI"/>
              </a:defRPr>
            </a:lvl1pPr>
            <a:lvl2pPr marL="336081" indent="0">
              <a:buFontTx/>
              <a:buNone/>
              <a:defRPr/>
            </a:lvl2pPr>
            <a:lvl3pPr marL="560135" indent="0">
              <a:buFontTx/>
              <a:buNone/>
              <a:defRPr/>
            </a:lvl3pPr>
            <a:lvl4pPr marL="784187" indent="0">
              <a:buFontTx/>
              <a:buNone/>
              <a:defRPr/>
            </a:lvl4pPr>
            <a:lvl5pPr marL="100824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2"/>
            <a:ext cx="2688994" cy="2510662"/>
          </a:xfrm>
          <a:prstGeom prst="rect">
            <a:avLst/>
          </a:prstGeom>
          <a:solidFill>
            <a:schemeClr val="accent1"/>
          </a:solidFill>
        </p:spPr>
        <p:txBody>
          <a:bodyPr lIns="179261" tIns="143408" rIns="179261" bIns="143408">
            <a:noAutofit/>
          </a:bodyPr>
          <a:lstStyle>
            <a:lvl1pPr marL="0" indent="0">
              <a:lnSpc>
                <a:spcPts val="1412"/>
              </a:lnSpc>
              <a:spcBef>
                <a:spcPts val="0"/>
              </a:spcBef>
              <a:spcAft>
                <a:spcPts val="588"/>
              </a:spcAft>
              <a:buFontTx/>
              <a:buNone/>
              <a:defRPr sz="1200" b="0">
                <a:gradFill>
                  <a:gsLst>
                    <a:gs pos="15929">
                      <a:schemeClr val="tx1"/>
                    </a:gs>
                    <a:gs pos="41000">
                      <a:schemeClr val="tx1"/>
                    </a:gs>
                  </a:gsLst>
                  <a:lin ang="5400000" scaled="0"/>
                </a:gradFill>
                <a:latin typeface="+mn-lt"/>
                <a:cs typeface="Segoe UI"/>
              </a:defRPr>
            </a:lvl1pPr>
            <a:lvl2pPr marL="336081" indent="0">
              <a:buFontTx/>
              <a:buNone/>
              <a:defRPr/>
            </a:lvl2pPr>
            <a:lvl3pPr marL="560135" indent="0">
              <a:buFontTx/>
              <a:buNone/>
              <a:defRPr/>
            </a:lvl3pPr>
            <a:lvl4pPr marL="784187" indent="0">
              <a:buFontTx/>
              <a:buNone/>
              <a:defRPr/>
            </a:lvl4pPr>
            <a:lvl5pPr marL="100824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79261" tIns="143408" rIns="179261" bIns="143408">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36081" indent="0">
              <a:buFontTx/>
              <a:buNone/>
              <a:defRPr/>
            </a:lvl2pPr>
            <a:lvl3pPr marL="560135" indent="0">
              <a:buFontTx/>
              <a:buNone/>
              <a:defRPr/>
            </a:lvl3pPr>
            <a:lvl4pPr marL="784187" indent="0">
              <a:buFontTx/>
              <a:buNone/>
              <a:defRPr/>
            </a:lvl4pPr>
            <a:lvl5pPr marL="100824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79261" tIns="143408" rIns="179261" bIns="143408">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36081" indent="0">
              <a:buFontTx/>
              <a:buNone/>
              <a:defRPr/>
            </a:lvl2pPr>
            <a:lvl3pPr marL="560135" indent="0">
              <a:buFontTx/>
              <a:buNone/>
              <a:defRPr/>
            </a:lvl3pPr>
            <a:lvl4pPr marL="784187" indent="0">
              <a:buFontTx/>
              <a:buNone/>
              <a:defRPr/>
            </a:lvl4pPr>
            <a:lvl5pPr marL="100824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79261" tIns="143408" rIns="179261" bIns="143408">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36081" indent="0">
              <a:buFontTx/>
              <a:buNone/>
              <a:defRPr/>
            </a:lvl2pPr>
            <a:lvl3pPr marL="560135" indent="0">
              <a:buFontTx/>
              <a:buNone/>
              <a:defRPr/>
            </a:lvl3pPr>
            <a:lvl4pPr marL="784187" indent="0">
              <a:buFontTx/>
              <a:buNone/>
              <a:defRPr/>
            </a:lvl4pPr>
            <a:lvl5pPr marL="100824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79261" tIns="143408" rIns="179261" bIns="143408">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36081" indent="0">
              <a:buFontTx/>
              <a:buNone/>
              <a:defRPr/>
            </a:lvl2pPr>
            <a:lvl3pPr marL="560135" indent="0">
              <a:buFontTx/>
              <a:buNone/>
              <a:defRPr/>
            </a:lvl3pPr>
            <a:lvl4pPr marL="784187" indent="0">
              <a:buFontTx/>
              <a:buNone/>
              <a:defRPr/>
            </a:lvl4pPr>
            <a:lvl5pPr marL="100824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661266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7909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84230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452990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78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464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724610"/>
          </a:xfrm>
        </p:spPr>
        <p:txBody>
          <a:bodyPr/>
          <a:lstStyle>
            <a:lvl1pPr marL="0" indent="0">
              <a:buNone/>
              <a:defRPr sz="3235">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2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09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51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292"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31038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500123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686232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78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241"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5031"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9128" indent="0">
              <a:buClr>
                <a:schemeClr val="tx1"/>
              </a:buClr>
              <a:buSzPct val="90000"/>
              <a:buFont typeface="Arial" pitchFamily="34" charset="0"/>
              <a:buNone/>
              <a:defRPr sz="1568"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406690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w/black overlay">
    <p:bg>
      <p:bgPr>
        <a:solidFill>
          <a:schemeClr val="tx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510524"/>
          </a:xfrm>
        </p:spPr>
        <p:txBody>
          <a:bodyPr/>
          <a:lstStyle>
            <a:lvl1pPr>
              <a:defRPr baseline="0">
                <a:solidFill>
                  <a:schemeClr val="bg1"/>
                </a:solidFill>
              </a:defRPr>
            </a:lvl1pPr>
          </a:lstStyle>
          <a:p>
            <a:r>
              <a:rPr lang="en-US" dirty="0"/>
              <a:t>Click on icon to insert picture, then send to back</a:t>
            </a:r>
          </a:p>
        </p:txBody>
      </p:sp>
      <p:sp>
        <p:nvSpPr>
          <p:cNvPr id="4" name="Title 1"/>
          <p:cNvSpPr>
            <a:spLocks noGrp="1"/>
          </p:cNvSpPr>
          <p:nvPr>
            <p:ph type="title" hasCustomPrompt="1"/>
          </p:nvPr>
        </p:nvSpPr>
        <p:spPr>
          <a:xfrm>
            <a:off x="228600" y="2095501"/>
            <a:ext cx="8991601" cy="2492266"/>
          </a:xfrm>
          <a:prstGeom prst="rect">
            <a:avLst/>
          </a:prstGeom>
          <a:noFill/>
          <a:ln>
            <a:noFill/>
          </a:ln>
        </p:spPr>
        <p:txBody>
          <a:bodyPr lIns="137160" tIns="91440" rIns="137160" bIns="0" anchor="b" anchorCtr="0">
            <a:noAutofit/>
          </a:bodyPr>
          <a:lstStyle>
            <a:lvl1pPr>
              <a:defRPr sz="4800" b="0" i="0" spc="-100" baseline="0">
                <a:solidFill>
                  <a:schemeClr val="bg1"/>
                </a:solidFill>
                <a:latin typeface="+mj-lt"/>
                <a:cs typeface="Segoe UI Semilight" panose="020B0402040204020203" pitchFamily="34" charset="0"/>
              </a:defRPr>
            </a:lvl1pPr>
          </a:lstStyle>
          <a:p>
            <a:r>
              <a:rPr lang="en-US" dirty="0"/>
              <a:t>Section title</a:t>
            </a:r>
          </a:p>
        </p:txBody>
      </p:sp>
    </p:spTree>
    <p:extLst>
      <p:ext uri="{BB962C8B-B14F-4D97-AF65-F5344CB8AC3E}">
        <p14:creationId xmlns:p14="http://schemas.microsoft.com/office/powerpoint/2010/main" val="3159972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7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9583"/>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8792397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84174"/>
            <a:ext cx="11653523" cy="1457042"/>
          </a:xfrm>
        </p:spPr>
        <p:txBody>
          <a:bodyPr>
            <a:spAutoFit/>
          </a:bodyPr>
          <a:lstStyle>
            <a:lvl1pPr>
              <a:defRPr sz="2745"/>
            </a:lvl1pPr>
            <a:lvl2pPr>
              <a:defRPr sz="1567"/>
            </a:lvl2pPr>
            <a:lvl3pPr>
              <a:defRPr sz="1371"/>
            </a:lvl3pPr>
            <a:lvl4pPr>
              <a:defRPr sz="1175"/>
            </a:lvl4pPr>
            <a:lvl5pPr>
              <a:defRPr sz="11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18180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27318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dirty="0"/>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423542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9" name="Title 1"/>
          <p:cNvSpPr>
            <a:spLocks noGrp="1"/>
          </p:cNvSpPr>
          <p:nvPr>
            <p:ph type="title" hasCustomPrompt="1"/>
          </p:nvPr>
        </p:nvSpPr>
        <p:spPr bwMode="auto">
          <a:xfrm>
            <a:off x="269302" y="2648455"/>
            <a:ext cx="6274911" cy="1793104"/>
          </a:xfrm>
          <a:noFill/>
        </p:spPr>
        <p:txBody>
          <a:bodyPr lIns="146304" tIns="91440" rIns="146304" bIns="91440" anchor="t" anchorCtr="0"/>
          <a:lstStyle>
            <a:lvl1pPr>
              <a:defRPr sz="4705" spc="-98"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dirty="0"/>
              <a:t>Speaker name</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425898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134754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6111775"/>
            <a:ext cx="1423303" cy="30482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33418" y="-2839"/>
            <a:ext cx="6856854" cy="6858000"/>
          </a:xfrm>
          <a:prstGeom prst="rect">
            <a:avLst/>
          </a:prstGeom>
        </p:spPr>
      </p:pic>
    </p:spTree>
    <p:extLst>
      <p:ext uri="{BB962C8B-B14F-4D97-AF65-F5344CB8AC3E}">
        <p14:creationId xmlns:p14="http://schemas.microsoft.com/office/powerpoint/2010/main" val="1604204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160563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817927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938561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7701808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1160119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7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86111"/>
          </a:xfrm>
        </p:spPr>
        <p:txBody>
          <a:bodyPr/>
          <a:lstStyle>
            <a:lvl1pPr>
              <a:defRPr sz="25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808532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5439952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9582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5590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51877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381717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2833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626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724610"/>
          </a:xfrm>
        </p:spPr>
        <p:txBody>
          <a:bodyPr/>
          <a:lstStyle>
            <a:lvl1pPr marL="0" indent="0">
              <a:buNone/>
              <a:defRPr sz="3235">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72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090"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51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30292"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086792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57984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3302732"/>
            <a:ext cx="1423303" cy="304828"/>
          </a:xfrm>
          <a:prstGeom prst="rect">
            <a:avLst/>
          </a:prstGeom>
        </p:spPr>
      </p:pic>
    </p:spTree>
    <p:extLst>
      <p:ext uri="{BB962C8B-B14F-4D97-AF65-F5344CB8AC3E}">
        <p14:creationId xmlns:p14="http://schemas.microsoft.com/office/powerpoint/2010/main" val="424453162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image" Target="../media/image9.emf"/><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theme" Target="../theme/theme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theme" Target="../theme/theme4.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image" Target="../media/image9.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6" Type="http://schemas.openxmlformats.org/officeDocument/2006/relationships/image" Target="../media/image14.pn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theme" Target="../theme/theme5.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3422" tIns="89639" rIns="143422" bIns="89639"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15945"/>
          </a:xfrm>
          <a:prstGeom prst="rect">
            <a:avLst/>
          </a:prstGeom>
        </p:spPr>
        <p:txBody>
          <a:bodyPr vert="horz" wrap="square" lIns="143422" tIns="89639" rIns="143422" bIns="8963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7980794"/>
      </p:ext>
    </p:extLst>
  </p:cSld>
  <p:clrMap bg1="dk1" tx1="lt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6" r:id="rId20"/>
    <p:sldLayoutId id="2147484014" r:id="rId21"/>
  </p:sldLayoutIdLst>
  <p:transition>
    <p:fade/>
  </p:transition>
  <p:txStyles>
    <p:titleStyle>
      <a:lvl1pPr algn="l" defTabSz="914367" rtl="0" eaLnBrk="1" latinLnBrk="0" hangingPunct="1">
        <a:lnSpc>
          <a:spcPct val="90000"/>
        </a:lnSpc>
        <a:spcBef>
          <a:spcPct val="0"/>
        </a:spcBef>
        <a:buNone/>
        <a:defRPr lang="en-US" sz="5300"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7" rtl="0" eaLnBrk="1" latinLnBrk="0" hangingPunct="1">
        <a:defRPr sz="1800" kern="1200">
          <a:solidFill>
            <a:schemeClr val="tx1"/>
          </a:solidFill>
          <a:latin typeface="+mn-lt"/>
          <a:ea typeface="+mn-ea"/>
          <a:cs typeface="+mn-cs"/>
        </a:defRPr>
      </a:lvl1pPr>
      <a:lvl2pPr marL="457183" algn="l" defTabSz="914367" rtl="0" eaLnBrk="1" latinLnBrk="0" hangingPunct="1">
        <a:defRPr sz="1800" kern="1200">
          <a:solidFill>
            <a:schemeClr val="tx1"/>
          </a:solidFill>
          <a:latin typeface="+mn-lt"/>
          <a:ea typeface="+mn-ea"/>
          <a:cs typeface="+mn-cs"/>
        </a:defRPr>
      </a:lvl2pPr>
      <a:lvl3pPr marL="914367" algn="l" defTabSz="914367" rtl="0" eaLnBrk="1" latinLnBrk="0" hangingPunct="1">
        <a:defRPr sz="1800" kern="1200">
          <a:solidFill>
            <a:schemeClr val="tx1"/>
          </a:solidFill>
          <a:latin typeface="+mn-lt"/>
          <a:ea typeface="+mn-ea"/>
          <a:cs typeface="+mn-cs"/>
        </a:defRPr>
      </a:lvl3pPr>
      <a:lvl4pPr marL="1371550" algn="l" defTabSz="914367" rtl="0" eaLnBrk="1" latinLnBrk="0" hangingPunct="1">
        <a:defRPr sz="1800" kern="1200">
          <a:solidFill>
            <a:schemeClr val="tx1"/>
          </a:solidFill>
          <a:latin typeface="+mn-lt"/>
          <a:ea typeface="+mn-ea"/>
          <a:cs typeface="+mn-cs"/>
        </a:defRPr>
      </a:lvl4pPr>
      <a:lvl5pPr marL="1828734" algn="l" defTabSz="914367" rtl="0" eaLnBrk="1" latinLnBrk="0" hangingPunct="1">
        <a:defRPr sz="1800" kern="1200">
          <a:solidFill>
            <a:schemeClr val="tx1"/>
          </a:solidFill>
          <a:latin typeface="+mn-lt"/>
          <a:ea typeface="+mn-ea"/>
          <a:cs typeface="+mn-cs"/>
        </a:defRPr>
      </a:lvl5pPr>
      <a:lvl6pPr marL="2285918" algn="l" defTabSz="914367" rtl="0" eaLnBrk="1" latinLnBrk="0" hangingPunct="1">
        <a:defRPr sz="1800" kern="1200">
          <a:solidFill>
            <a:schemeClr val="tx1"/>
          </a:solidFill>
          <a:latin typeface="+mn-lt"/>
          <a:ea typeface="+mn-ea"/>
          <a:cs typeface="+mn-cs"/>
        </a:defRPr>
      </a:lvl6pPr>
      <a:lvl7pPr marL="2743101" algn="l" defTabSz="914367" rtl="0" eaLnBrk="1" latinLnBrk="0" hangingPunct="1">
        <a:defRPr sz="1800" kern="1200">
          <a:solidFill>
            <a:schemeClr val="tx1"/>
          </a:solidFill>
          <a:latin typeface="+mn-lt"/>
          <a:ea typeface="+mn-ea"/>
          <a:cs typeface="+mn-cs"/>
        </a:defRPr>
      </a:lvl7pPr>
      <a:lvl8pPr marL="3200284" algn="l" defTabSz="914367" rtl="0" eaLnBrk="1" latinLnBrk="0" hangingPunct="1">
        <a:defRPr sz="1800" kern="1200">
          <a:solidFill>
            <a:schemeClr val="tx1"/>
          </a:solidFill>
          <a:latin typeface="+mn-lt"/>
          <a:ea typeface="+mn-ea"/>
          <a:cs typeface="+mn-cs"/>
        </a:defRPr>
      </a:lvl8pPr>
      <a:lvl9pPr marL="3657469" algn="l" defTabSz="9143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237" tIns="91399" rIns="146237" bIns="9139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0"/>
            <a:ext cx="11653520" cy="2021772"/>
          </a:xfrm>
          <a:prstGeom prst="rect">
            <a:avLst/>
          </a:prstGeom>
        </p:spPr>
        <p:txBody>
          <a:bodyPr vert="horz" wrap="square" lIns="146237" tIns="91399" rIns="146237" bIns="9139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162747"/>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 id="2147483937" r:id="rId33"/>
    <p:sldLayoutId id="2147483938" r:id="rId34"/>
    <p:sldLayoutId id="2147483939" r:id="rId35"/>
    <p:sldLayoutId id="2147483940" r:id="rId36"/>
    <p:sldLayoutId id="2147483941" r:id="rId37"/>
  </p:sldLayoutIdLst>
  <p:transition>
    <p:fade/>
  </p:transition>
  <p:hf hdr="0" ftr="0" dt="0"/>
  <p:txStyles>
    <p:titleStyle>
      <a:lvl1pPr algn="l" defTabSz="913939"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8" marR="0" indent="-335988" algn="l" defTabSz="913939"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424" marR="0" indent="-236435" algn="l" defTabSz="913939"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971" marR="0" indent="-223992" algn="l" defTabSz="913939"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7961" marR="0" indent="-223992" algn="l" defTabSz="91393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955" marR="0" indent="-223992" algn="l" defTabSz="913939"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330" indent="-228485" algn="l" defTabSz="913939"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301" indent="-228485" algn="l" defTabSz="913939"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270" indent="-228485" algn="l" defTabSz="913939"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242" indent="-228485" algn="l" defTabSz="913939"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3939" rtl="0" eaLnBrk="1" latinLnBrk="0" hangingPunct="1">
        <a:defRPr sz="1765" kern="1200">
          <a:solidFill>
            <a:schemeClr val="tx1"/>
          </a:solidFill>
          <a:latin typeface="+mn-lt"/>
          <a:ea typeface="+mn-ea"/>
          <a:cs typeface="+mn-cs"/>
        </a:defRPr>
      </a:lvl1pPr>
      <a:lvl2pPr marL="456970" algn="l" defTabSz="913939" rtl="0" eaLnBrk="1" latinLnBrk="0" hangingPunct="1">
        <a:defRPr sz="1765" kern="1200">
          <a:solidFill>
            <a:schemeClr val="tx1"/>
          </a:solidFill>
          <a:latin typeface="+mn-lt"/>
          <a:ea typeface="+mn-ea"/>
          <a:cs typeface="+mn-cs"/>
        </a:defRPr>
      </a:lvl2pPr>
      <a:lvl3pPr marL="913939" algn="l" defTabSz="913939" rtl="0" eaLnBrk="1" latinLnBrk="0" hangingPunct="1">
        <a:defRPr sz="1765" kern="1200">
          <a:solidFill>
            <a:schemeClr val="tx1"/>
          </a:solidFill>
          <a:latin typeface="+mn-lt"/>
          <a:ea typeface="+mn-ea"/>
          <a:cs typeface="+mn-cs"/>
        </a:defRPr>
      </a:lvl3pPr>
      <a:lvl4pPr marL="1370908" algn="l" defTabSz="913939" rtl="0" eaLnBrk="1" latinLnBrk="0" hangingPunct="1">
        <a:defRPr sz="1765" kern="1200">
          <a:solidFill>
            <a:schemeClr val="tx1"/>
          </a:solidFill>
          <a:latin typeface="+mn-lt"/>
          <a:ea typeface="+mn-ea"/>
          <a:cs typeface="+mn-cs"/>
        </a:defRPr>
      </a:lvl4pPr>
      <a:lvl5pPr marL="1827876" algn="l" defTabSz="913939" rtl="0" eaLnBrk="1" latinLnBrk="0" hangingPunct="1">
        <a:defRPr sz="1765" kern="1200">
          <a:solidFill>
            <a:schemeClr val="tx1"/>
          </a:solidFill>
          <a:latin typeface="+mn-lt"/>
          <a:ea typeface="+mn-ea"/>
          <a:cs typeface="+mn-cs"/>
        </a:defRPr>
      </a:lvl5pPr>
      <a:lvl6pPr marL="2284848" algn="l" defTabSz="913939" rtl="0" eaLnBrk="1" latinLnBrk="0" hangingPunct="1">
        <a:defRPr sz="1765" kern="1200">
          <a:solidFill>
            <a:schemeClr val="tx1"/>
          </a:solidFill>
          <a:latin typeface="+mn-lt"/>
          <a:ea typeface="+mn-ea"/>
          <a:cs typeface="+mn-cs"/>
        </a:defRPr>
      </a:lvl6pPr>
      <a:lvl7pPr marL="2741816" algn="l" defTabSz="913939" rtl="0" eaLnBrk="1" latinLnBrk="0" hangingPunct="1">
        <a:defRPr sz="1765" kern="1200">
          <a:solidFill>
            <a:schemeClr val="tx1"/>
          </a:solidFill>
          <a:latin typeface="+mn-lt"/>
          <a:ea typeface="+mn-ea"/>
          <a:cs typeface="+mn-cs"/>
        </a:defRPr>
      </a:lvl7pPr>
      <a:lvl8pPr marL="3198786" algn="l" defTabSz="913939" rtl="0" eaLnBrk="1" latinLnBrk="0" hangingPunct="1">
        <a:defRPr sz="1765" kern="1200">
          <a:solidFill>
            <a:schemeClr val="tx1"/>
          </a:solidFill>
          <a:latin typeface="+mn-lt"/>
          <a:ea typeface="+mn-ea"/>
          <a:cs typeface="+mn-cs"/>
        </a:defRPr>
      </a:lvl8pPr>
      <a:lvl9pPr marL="3655755" algn="l" defTabSz="913939"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635589"/>
          </a:xfrm>
          <a:prstGeom prst="rect">
            <a:avLst/>
          </a:prstGeom>
        </p:spPr>
        <p:txBody>
          <a:bodyPr vert="horz" wrap="square" lIns="182880" tIns="91440" rIns="91440"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37405729"/>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68" r:id="rId19"/>
    <p:sldLayoutId id="2147483969" r:id="rId20"/>
    <p:sldLayoutId id="2147483970" r:id="rId21"/>
    <p:sldLayoutId id="2147483971" r:id="rId2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635589"/>
          </a:xfrm>
          <a:prstGeom prst="rect">
            <a:avLst/>
          </a:prstGeom>
        </p:spPr>
        <p:txBody>
          <a:bodyPr vert="horz" wrap="square" lIns="182880" tIns="91440" rIns="91440"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rot="5400000">
            <a:off x="9386284" y="3012391"/>
            <a:ext cx="6858623" cy="833218"/>
          </a:xfrm>
          <a:prstGeom prst="rect">
            <a:avLst/>
          </a:prstGeom>
        </p:spPr>
      </p:pic>
    </p:spTree>
    <p:extLst>
      <p:ext uri="{BB962C8B-B14F-4D97-AF65-F5344CB8AC3E}">
        <p14:creationId xmlns:p14="http://schemas.microsoft.com/office/powerpoint/2010/main" val="1931947794"/>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568" b="0" i="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627864"/>
          </a:xfrm>
          <a:prstGeom prst="rect">
            <a:avLst/>
          </a:prstGeom>
        </p:spPr>
        <p:txBody>
          <a:bodyPr vert="horz" wrap="square" lIns="146304" tIns="91440" rIns="146304" bIns="91440" rtlCol="0" anchor="t">
            <a:spAutoFit/>
          </a:bodyPr>
          <a:lstStyle/>
          <a:p>
            <a:r>
              <a:rPr lang="en-US" dirty="0"/>
              <a:t>Click to edit Master title style</a:t>
            </a:r>
          </a:p>
        </p:txBody>
      </p:sp>
      <p:sp>
        <p:nvSpPr>
          <p:cNvPr id="4" name="Text Placeholder 3"/>
          <p:cNvSpPr>
            <a:spLocks noGrp="1"/>
          </p:cNvSpPr>
          <p:nvPr>
            <p:ph type="body" idx="1"/>
          </p:nvPr>
        </p:nvSpPr>
        <p:spPr>
          <a:xfrm>
            <a:off x="269243" y="1189177"/>
            <a:ext cx="11653521" cy="5398436"/>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rot="5400000">
            <a:off x="9396000" y="2845599"/>
            <a:ext cx="6497930" cy="713342"/>
          </a:xfrm>
          <a:prstGeom prst="rect">
            <a:avLst/>
          </a:prstGeom>
        </p:spPr>
      </p:pic>
    </p:spTree>
    <p:extLst>
      <p:ext uri="{BB962C8B-B14F-4D97-AF65-F5344CB8AC3E}">
        <p14:creationId xmlns:p14="http://schemas.microsoft.com/office/powerpoint/2010/main" val="2674738005"/>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Lst>
  <p:transition>
    <p:fade/>
  </p:transition>
  <p:hf sldNum="0" hdr="0" ftr="0" dt="0"/>
  <p:txStyles>
    <p:titleStyle>
      <a:lvl1pPr algn="l" defTabSz="913829" rtl="0" eaLnBrk="1" latinLnBrk="0" hangingPunct="1">
        <a:lnSpc>
          <a:spcPct val="90000"/>
        </a:lnSpc>
        <a:spcBef>
          <a:spcPct val="0"/>
        </a:spcBef>
        <a:buNone/>
        <a:defRPr lang="en-US" sz="3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1250">
                <a:srgbClr val="0078D7"/>
              </a:gs>
              <a:gs pos="100000">
                <a:srgbClr val="0078D7">
                  <a:alpha val="99000"/>
                </a:srgbClr>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13829" rtl="0" eaLnBrk="1" fontAlgn="auto" latinLnBrk="0" hangingPunct="1">
        <a:lnSpc>
          <a:spcPct val="90000"/>
        </a:lnSpc>
        <a:spcBef>
          <a:spcPct val="20000"/>
        </a:spcBef>
        <a:spcAft>
          <a:spcPts val="0"/>
        </a:spcAft>
        <a:buClr>
          <a:srgbClr val="0070C0"/>
        </a:buClr>
        <a:buSzPct val="90000"/>
        <a:buFont typeface="Arial" pitchFamily="34" charset="0"/>
        <a:buNone/>
        <a:tabLst/>
        <a:defRPr sz="2800" kern="1200" spc="0" baseline="0">
          <a:gradFill>
            <a:gsLst>
              <a:gs pos="1250">
                <a:schemeClr val="tx1"/>
              </a:gs>
              <a:gs pos="100000">
                <a:schemeClr val="tx1"/>
              </a:gs>
            </a:gsLst>
            <a:lin ang="5400000" scaled="0"/>
          </a:gradFill>
          <a:latin typeface="+mn-lt"/>
          <a:ea typeface="+mn-ea"/>
          <a:cs typeface="+mn-cs"/>
        </a:defRPr>
      </a:lvl2pPr>
      <a:lvl3pPr marL="344356" marR="0" indent="-344356" algn="l" defTabSz="913829" rtl="0" eaLnBrk="1" fontAlgn="auto" latinLnBrk="0" hangingPunct="1">
        <a:lnSpc>
          <a:spcPct val="90000"/>
        </a:lnSpc>
        <a:spcBef>
          <a:spcPct val="20000"/>
        </a:spcBef>
        <a:spcAft>
          <a:spcPts val="0"/>
        </a:spcAft>
        <a:buClr>
          <a:srgbClr val="0078D7"/>
        </a:buClr>
        <a:buSzPct val="90000"/>
        <a:buFont typeface="Arial" panose="020B0604020202020204" pitchFamily="34" charset="0"/>
        <a:buChar char="•"/>
        <a:tabLst/>
        <a:defRPr sz="2800" kern="1200" spc="0" baseline="0">
          <a:gradFill>
            <a:gsLst>
              <a:gs pos="1250">
                <a:schemeClr val="tx1"/>
              </a:gs>
              <a:gs pos="100000">
                <a:schemeClr val="tx1"/>
              </a:gs>
            </a:gsLst>
            <a:lin ang="5400000" scaled="0"/>
          </a:gradFill>
          <a:latin typeface="+mn-lt"/>
          <a:ea typeface="+mn-ea"/>
          <a:cs typeface="+mn-cs"/>
        </a:defRPr>
      </a:lvl3pPr>
      <a:lvl4pPr marL="344356" marR="0" indent="-344356" algn="l" defTabSz="913829" rtl="0" eaLnBrk="1" fontAlgn="auto" latinLnBrk="0" hangingPunct="1">
        <a:lnSpc>
          <a:spcPct val="90000"/>
        </a:lnSpc>
        <a:spcBef>
          <a:spcPct val="20000"/>
        </a:spcBef>
        <a:spcAft>
          <a:spcPts val="0"/>
        </a:spcAft>
        <a:buClr>
          <a:srgbClr val="0078D7"/>
        </a:buClr>
        <a:buSzPct val="90000"/>
        <a:buFont typeface="+mj-lt"/>
        <a:buAutoNum type="alphaUcPeriod"/>
        <a:tabLst/>
        <a:defRPr sz="2800" kern="1200" spc="0" baseline="0">
          <a:gradFill>
            <a:gsLst>
              <a:gs pos="1250">
                <a:schemeClr val="tx1"/>
              </a:gs>
              <a:gs pos="100000">
                <a:schemeClr val="tx1"/>
              </a:gs>
            </a:gsLst>
            <a:lin ang="5400000" scaled="0"/>
          </a:gradFill>
          <a:latin typeface="+mn-lt"/>
          <a:ea typeface="+mn-ea"/>
          <a:cs typeface="+mn-cs"/>
        </a:defRPr>
      </a:lvl4pPr>
      <a:lvl5pPr marL="344356" marR="0" indent="-344356" algn="l" defTabSz="913829" rtl="0" eaLnBrk="1" fontAlgn="auto" latinLnBrk="0" hangingPunct="1">
        <a:lnSpc>
          <a:spcPct val="90000"/>
        </a:lnSpc>
        <a:spcBef>
          <a:spcPct val="20000"/>
        </a:spcBef>
        <a:spcAft>
          <a:spcPts val="0"/>
        </a:spcAft>
        <a:buClr>
          <a:srgbClr val="0078D7"/>
        </a:buClr>
        <a:buSzPct val="90000"/>
        <a:buFont typeface="+mj-lt"/>
        <a:buAutoNum type="arabicPeriod"/>
        <a:tabLst/>
        <a:defRPr sz="2800" kern="1200" spc="0" baseline="0">
          <a:gradFill>
            <a:gsLst>
              <a:gs pos="1250">
                <a:schemeClr val="tx1"/>
              </a:gs>
              <a:gs pos="100000">
                <a:schemeClr val="tx1"/>
              </a:gs>
            </a:gsLst>
            <a:lin ang="5400000" scaled="0"/>
          </a:gradFill>
          <a:latin typeface="+mn-lt"/>
          <a:ea typeface="+mn-ea"/>
          <a:cs typeface="+mn-cs"/>
        </a:defRPr>
      </a:lvl5pPr>
      <a:lvl6pPr marL="251303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4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6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7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9" rtl="0" eaLnBrk="1" latinLnBrk="0" hangingPunct="1">
        <a:defRPr sz="1764" kern="1200">
          <a:solidFill>
            <a:schemeClr val="tx1"/>
          </a:solidFill>
          <a:latin typeface="+mn-lt"/>
          <a:ea typeface="+mn-ea"/>
          <a:cs typeface="+mn-cs"/>
        </a:defRPr>
      </a:lvl1pPr>
      <a:lvl2pPr marL="456914" algn="l" defTabSz="913829" rtl="0" eaLnBrk="1" latinLnBrk="0" hangingPunct="1">
        <a:defRPr sz="1764" kern="1200">
          <a:solidFill>
            <a:schemeClr val="tx1"/>
          </a:solidFill>
          <a:latin typeface="+mn-lt"/>
          <a:ea typeface="+mn-ea"/>
          <a:cs typeface="+mn-cs"/>
        </a:defRPr>
      </a:lvl2pPr>
      <a:lvl3pPr marL="913829" algn="l" defTabSz="913829" rtl="0" eaLnBrk="1" latinLnBrk="0" hangingPunct="1">
        <a:defRPr sz="1764" kern="1200">
          <a:solidFill>
            <a:schemeClr val="tx1"/>
          </a:solidFill>
          <a:latin typeface="+mn-lt"/>
          <a:ea typeface="+mn-ea"/>
          <a:cs typeface="+mn-cs"/>
        </a:defRPr>
      </a:lvl3pPr>
      <a:lvl4pPr marL="1370744" algn="l" defTabSz="913829" rtl="0" eaLnBrk="1" latinLnBrk="0" hangingPunct="1">
        <a:defRPr sz="1764" kern="1200">
          <a:solidFill>
            <a:schemeClr val="tx1"/>
          </a:solidFill>
          <a:latin typeface="+mn-lt"/>
          <a:ea typeface="+mn-ea"/>
          <a:cs typeface="+mn-cs"/>
        </a:defRPr>
      </a:lvl4pPr>
      <a:lvl5pPr marL="1827659" algn="l" defTabSz="913829" rtl="0" eaLnBrk="1" latinLnBrk="0" hangingPunct="1">
        <a:defRPr sz="1764" kern="1200">
          <a:solidFill>
            <a:schemeClr val="tx1"/>
          </a:solidFill>
          <a:latin typeface="+mn-lt"/>
          <a:ea typeface="+mn-ea"/>
          <a:cs typeface="+mn-cs"/>
        </a:defRPr>
      </a:lvl5pPr>
      <a:lvl6pPr marL="2284574" algn="l" defTabSz="913829" rtl="0" eaLnBrk="1" latinLnBrk="0" hangingPunct="1">
        <a:defRPr sz="1764" kern="1200">
          <a:solidFill>
            <a:schemeClr val="tx1"/>
          </a:solidFill>
          <a:latin typeface="+mn-lt"/>
          <a:ea typeface="+mn-ea"/>
          <a:cs typeface="+mn-cs"/>
        </a:defRPr>
      </a:lvl6pPr>
      <a:lvl7pPr marL="2741488" algn="l" defTabSz="913829" rtl="0" eaLnBrk="1" latinLnBrk="0" hangingPunct="1">
        <a:defRPr sz="1764" kern="1200">
          <a:solidFill>
            <a:schemeClr val="tx1"/>
          </a:solidFill>
          <a:latin typeface="+mn-lt"/>
          <a:ea typeface="+mn-ea"/>
          <a:cs typeface="+mn-cs"/>
        </a:defRPr>
      </a:lvl7pPr>
      <a:lvl8pPr marL="3198403" algn="l" defTabSz="913829" rtl="0" eaLnBrk="1" latinLnBrk="0" hangingPunct="1">
        <a:defRPr sz="1764" kern="1200">
          <a:solidFill>
            <a:schemeClr val="tx1"/>
          </a:solidFill>
          <a:latin typeface="+mn-lt"/>
          <a:ea typeface="+mn-ea"/>
          <a:cs typeface="+mn-cs"/>
        </a:defRPr>
      </a:lvl8pPr>
      <a:lvl9pPr marL="3655319" algn="l" defTabSz="913829"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9.emf"/></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1.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02.xml"/><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jpeg"/><Relationship Id="rId7" Type="http://schemas.openxmlformats.org/officeDocument/2006/relationships/image" Target="../media/image35.emf"/><Relationship Id="rId2" Type="http://schemas.openxmlformats.org/officeDocument/2006/relationships/notesSlide" Target="../notesSlides/notesSlide12.xml"/><Relationship Id="rId1" Type="http://schemas.openxmlformats.org/officeDocument/2006/relationships/slideLayout" Target="../slideLayouts/slideLayout103.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21.png"/><Relationship Id="rId9" Type="http://schemas.openxmlformats.org/officeDocument/2006/relationships/image" Target="../media/image37.emf"/></Relationships>
</file>

<file path=ppt/slides/_rels/slide13.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2.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3.xml"/><Relationship Id="rId6" Type="http://schemas.openxmlformats.org/officeDocument/2006/relationships/image" Target="../media/image35.emf"/><Relationship Id="rId5" Type="http://schemas.openxmlformats.org/officeDocument/2006/relationships/image" Target="../media/image33.em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0.jpeg"/><Relationship Id="rId7"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103.xml"/><Relationship Id="rId6" Type="http://schemas.openxmlformats.org/officeDocument/2006/relationships/image" Target="../media/image23.png"/><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6.xml"/><Relationship Id="rId1" Type="http://schemas.openxmlformats.org/officeDocument/2006/relationships/slideLayout" Target="../slideLayouts/slideLayout105.xml"/><Relationship Id="rId4" Type="http://schemas.openxmlformats.org/officeDocument/2006/relationships/hyperlink" Target="http://www.microsoft.com/gdpr"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17.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8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8.xml"/><Relationship Id="rId1" Type="http://schemas.openxmlformats.org/officeDocument/2006/relationships/slideLayout" Target="../slideLayouts/slideLayout104.xml"/></Relationships>
</file>

<file path=ppt/slides/_rels/slide1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9.xml"/><Relationship Id="rId1" Type="http://schemas.openxmlformats.org/officeDocument/2006/relationships/slideLayout" Target="../slideLayouts/slideLayout87.xml"/><Relationship Id="rId5" Type="http://schemas.openxmlformats.org/officeDocument/2006/relationships/image" Target="../media/image36.emf"/><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4.xml"/><Relationship Id="rId7" Type="http://schemas.openxmlformats.org/officeDocument/2006/relationships/slideLayout" Target="../slideLayouts/slideLayout10.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file://localhost/Users/jasonsnavlin/WORK/Microsoft%20Photos/STB13_Bijan_02.tif" TargetMode="External"/><Relationship Id="rId4" Type="http://schemas.openxmlformats.org/officeDocument/2006/relationships/tags" Target="../tags/tag5.xml"/><Relationship Id="rId9" Type="http://schemas.openxmlformats.org/officeDocument/2006/relationships/image" Target="../media/image60.tiff"/></Relationships>
</file>

<file path=ppt/slides/_rels/slide2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5.xml"/><Relationship Id="rId1" Type="http://schemas.openxmlformats.org/officeDocument/2006/relationships/slideLayout" Target="../slideLayouts/slideLayout87.xml"/><Relationship Id="rId5" Type="http://schemas.openxmlformats.org/officeDocument/2006/relationships/image" Target="../media/image63.emf"/><Relationship Id="rId4" Type="http://schemas.openxmlformats.org/officeDocument/2006/relationships/image" Target="../media/image62.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5.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6C96C22-283A-452C-9129-62D294BE1B0F}"/>
              </a:ext>
            </a:extLst>
          </p:cNvPr>
          <p:cNvPicPr>
            <a:picLocks noChangeAspect="1"/>
          </p:cNvPicPr>
          <p:nvPr/>
        </p:nvPicPr>
        <p:blipFill rotWithShape="1">
          <a:blip r:embed="rId3">
            <a:extLst>
              <a:ext uri="{28A0092B-C50C-407E-A947-70E740481C1C}">
                <a14:useLocalDpi xmlns:a14="http://schemas.microsoft.com/office/drawing/2010/main" val="0"/>
              </a:ext>
            </a:extLst>
          </a:blip>
          <a:srcRect t="2935" b="13040"/>
          <a:stretch/>
        </p:blipFill>
        <p:spPr>
          <a:xfrm>
            <a:off x="0" y="0"/>
            <a:ext cx="12489521" cy="6994525"/>
          </a:xfrm>
          <a:prstGeom prst="rect">
            <a:avLst/>
          </a:prstGeom>
        </p:spPr>
      </p:pic>
      <p:sp>
        <p:nvSpPr>
          <p:cNvPr id="6" name="Rectangle 5"/>
          <p:cNvSpPr/>
          <p:nvPr/>
        </p:nvSpPr>
        <p:spPr bwMode="ltGray">
          <a:xfrm>
            <a:off x="5352574" y="877764"/>
            <a:ext cx="7129707" cy="5178791"/>
          </a:xfrm>
          <a:prstGeom prst="rect">
            <a:avLst/>
          </a:prstGeom>
          <a:solidFill>
            <a:srgbClr val="00B0F0">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a:solidFill>
                <a:srgbClr val="00B0F0"/>
              </a:solidFill>
              <a:latin typeface="Segoe UI"/>
              <a:ea typeface="Segoe UI" pitchFamily="34" charset="0"/>
              <a:cs typeface="Segoe UI" pitchFamily="34" charset="0"/>
            </a:endParaRPr>
          </a:p>
        </p:txBody>
      </p:sp>
      <p:sp>
        <p:nvSpPr>
          <p:cNvPr id="5" name="Subtitle 4"/>
          <p:cNvSpPr>
            <a:spLocks noGrp="1"/>
          </p:cNvSpPr>
          <p:nvPr>
            <p:ph type="body" sz="quarter" idx="12"/>
          </p:nvPr>
        </p:nvSpPr>
        <p:spPr>
          <a:xfrm>
            <a:off x="5545621" y="5089410"/>
            <a:ext cx="5376684" cy="1174812"/>
          </a:xfrm>
        </p:spPr>
        <p:txBody>
          <a:bodyPr/>
          <a:lstStyle/>
          <a:p>
            <a:r>
              <a:rPr lang="en-US" sz="2400" dirty="0"/>
              <a:t>Prepared for: </a:t>
            </a:r>
          </a:p>
          <a:p>
            <a:r>
              <a:rPr lang="en-US" sz="2400" dirty="0"/>
              <a:t>&lt;partner name here&gt;</a:t>
            </a:r>
          </a:p>
        </p:txBody>
      </p:sp>
      <p:sp>
        <p:nvSpPr>
          <p:cNvPr id="4" name="Title 3"/>
          <p:cNvSpPr>
            <a:spLocks noGrp="1"/>
          </p:cNvSpPr>
          <p:nvPr>
            <p:ph type="title"/>
          </p:nvPr>
        </p:nvSpPr>
        <p:spPr>
          <a:xfrm>
            <a:off x="5659978" y="1033280"/>
            <a:ext cx="6918586" cy="2617829"/>
          </a:xfrm>
        </p:spPr>
        <p:txBody>
          <a:bodyPr>
            <a:noAutofit/>
          </a:bodyPr>
          <a:lstStyle/>
          <a:p>
            <a:pPr>
              <a:lnSpc>
                <a:spcPct val="100000"/>
              </a:lnSpc>
              <a:spcAft>
                <a:spcPts val="600"/>
              </a:spcAft>
            </a:pPr>
            <a:r>
              <a:rPr lang="en-US" sz="4800" dirty="0"/>
              <a:t>Selling EDU Predictive Analytics Solution</a:t>
            </a:r>
            <a:br>
              <a:rPr lang="en-US" sz="6600" dirty="0"/>
            </a:br>
            <a:endParaRPr lang="en-US" sz="4000" spc="0" dirty="0">
              <a:latin typeface="+mn-lt"/>
            </a:endParaRPr>
          </a:p>
        </p:txBody>
      </p:sp>
      <p:sp>
        <p:nvSpPr>
          <p:cNvPr id="7" name="Title 3"/>
          <p:cNvSpPr txBox="1">
            <a:spLocks/>
          </p:cNvSpPr>
          <p:nvPr/>
        </p:nvSpPr>
        <p:spPr>
          <a:xfrm>
            <a:off x="5569646" y="3592644"/>
            <a:ext cx="6695562" cy="1793104"/>
          </a:xfrm>
          <a:prstGeom prst="rect">
            <a:avLst/>
          </a:prstGeom>
          <a:noFill/>
        </p:spPr>
        <p:txBody>
          <a:bodyPr vert="horz" wrap="square" lIns="143408" tIns="89631" rIns="143408" bIns="89631" rtlCol="0" anchor="t" anchorCtr="0">
            <a:noAutofit/>
          </a:bodyPr>
          <a:lstStyle>
            <a:lvl1pPr algn="l" defTabSz="914367" rtl="0" eaLnBrk="1" latinLnBrk="0" hangingPunct="1">
              <a:lnSpc>
                <a:spcPct val="90000"/>
              </a:lnSpc>
              <a:spcBef>
                <a:spcPct val="0"/>
              </a:spcBef>
              <a:buNone/>
              <a:defRPr lang="en-US" sz="5900" b="0" kern="1200" cap="none" spc="-98" baseline="0">
                <a:ln w="3175">
                  <a:noFill/>
                </a:ln>
                <a:gradFill>
                  <a:gsLst>
                    <a:gs pos="46903">
                      <a:srgbClr val="FFFFFF"/>
                    </a:gs>
                    <a:gs pos="83000">
                      <a:srgbClr val="FFFFFF"/>
                    </a:gs>
                  </a:gsLst>
                  <a:lin ang="5400000" scaled="1"/>
                </a:gradFill>
                <a:effectLst/>
                <a:latin typeface="+mj-lt"/>
                <a:ea typeface="+mn-ea"/>
                <a:cs typeface="Segoe UI" pitchFamily="34" charset="0"/>
              </a:defRPr>
            </a:lvl1pPr>
          </a:lstStyle>
          <a:p>
            <a:pPr>
              <a:lnSpc>
                <a:spcPts val="3900"/>
              </a:lnSpc>
              <a:spcAft>
                <a:spcPts val="600"/>
              </a:spcAft>
            </a:pPr>
            <a:r>
              <a:rPr lang="en-US" sz="4000" i="1" spc="0" dirty="0">
                <a:latin typeface="+mn-lt"/>
              </a:rPr>
              <a:t>Institutional Effectiveness &amp; Student Dropout</a:t>
            </a:r>
          </a:p>
        </p:txBody>
      </p:sp>
      <p:pic>
        <p:nvPicPr>
          <p:cNvPr id="8" name="Picture 7">
            <a:extLst>
              <a:ext uri="{FF2B5EF4-FFF2-40B4-BE49-F238E27FC236}">
                <a16:creationId xmlns:a16="http://schemas.microsoft.com/office/drawing/2014/main" id="{F6E0DA35-9C76-4018-A8A4-8F41265447CE}"/>
              </a:ext>
            </a:extLst>
          </p:cNvPr>
          <p:cNvPicPr>
            <a:picLocks noChangeAspect="1"/>
          </p:cNvPicPr>
          <p:nvPr/>
        </p:nvPicPr>
        <p:blipFill>
          <a:blip r:embed="rId4"/>
          <a:stretch>
            <a:fillRect/>
          </a:stretch>
        </p:blipFill>
        <p:spPr>
          <a:xfrm>
            <a:off x="930430" y="348145"/>
            <a:ext cx="2420993" cy="515715"/>
          </a:xfrm>
          <a:prstGeom prst="rect">
            <a:avLst/>
          </a:prstGeom>
        </p:spPr>
      </p:pic>
    </p:spTree>
    <p:extLst>
      <p:ext uri="{BB962C8B-B14F-4D97-AF65-F5344CB8AC3E}">
        <p14:creationId xmlns:p14="http://schemas.microsoft.com/office/powerpoint/2010/main" val="2699056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923" y="289958"/>
            <a:ext cx="11655078" cy="899537"/>
          </a:xfrm>
        </p:spPr>
        <p:txBody>
          <a:bodyPr/>
          <a:lstStyle/>
          <a:p>
            <a:pPr defTabSz="914192"/>
            <a:r>
              <a:rPr lang="en-US" sz="4400" dirty="0">
                <a:solidFill>
                  <a:schemeClr val="bg1"/>
                </a:solidFill>
              </a:rPr>
              <a:t>Driving Institutional Effectiveness</a:t>
            </a:r>
          </a:p>
        </p:txBody>
      </p:sp>
      <p:pic>
        <p:nvPicPr>
          <p:cNvPr id="12" name="Picture 11">
            <a:extLst>
              <a:ext uri="{FF2B5EF4-FFF2-40B4-BE49-F238E27FC236}">
                <a16:creationId xmlns:a16="http://schemas.microsoft.com/office/drawing/2014/main" id="{D991C635-6AD1-4614-9E66-EA0B25557146}"/>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2017891"/>
            <a:ext cx="12192000" cy="3443880"/>
          </a:xfrm>
          <a:prstGeom prst="rect">
            <a:avLst/>
          </a:prstGeom>
          <a:solidFill>
            <a:srgbClr val="00B0F0"/>
          </a:solidFill>
        </p:spPr>
      </p:pic>
      <p:sp>
        <p:nvSpPr>
          <p:cNvPr id="3" name="Rectangle 2">
            <a:extLst>
              <a:ext uri="{FF2B5EF4-FFF2-40B4-BE49-F238E27FC236}">
                <a16:creationId xmlns:a16="http://schemas.microsoft.com/office/drawing/2014/main" id="{95C187F6-781C-4866-8ADF-C68A55F92E99}"/>
              </a:ext>
            </a:extLst>
          </p:cNvPr>
          <p:cNvSpPr/>
          <p:nvPr/>
        </p:nvSpPr>
        <p:spPr bwMode="auto">
          <a:xfrm>
            <a:off x="0" y="2017891"/>
            <a:ext cx="12192000" cy="34438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09414A7A-B227-41DC-83C9-FFFF2F2BEF92}"/>
              </a:ext>
            </a:extLst>
          </p:cNvPr>
          <p:cNvSpPr txBox="1"/>
          <p:nvPr/>
        </p:nvSpPr>
        <p:spPr>
          <a:xfrm>
            <a:off x="740780" y="4087291"/>
            <a:ext cx="1273215" cy="1203406"/>
          </a:xfrm>
          <a:prstGeom prst="rect">
            <a:avLst/>
          </a:prstGeom>
          <a:noFill/>
        </p:spPr>
        <p:txBody>
          <a:bodyPr wrap="square" lIns="182880" tIns="146304" rIns="182880" bIns="146304" rtlCol="0">
            <a:spAutoFit/>
          </a:bodyPr>
          <a:lstStyle/>
          <a:p>
            <a:pPr>
              <a:lnSpc>
                <a:spcPct val="90000"/>
              </a:lnSpc>
              <a:spcAft>
                <a:spcPts val="600"/>
              </a:spcAft>
            </a:pPr>
            <a:r>
              <a:rPr lang="en-IN" dirty="0">
                <a:solidFill>
                  <a:schemeClr val="bg1"/>
                </a:solidFill>
              </a:rPr>
              <a:t>Engage Students </a:t>
            </a:r>
          </a:p>
          <a:p>
            <a:pPr>
              <a:lnSpc>
                <a:spcPct val="90000"/>
              </a:lnSpc>
              <a:spcAft>
                <a:spcPts val="600"/>
              </a:spcAft>
            </a:pPr>
            <a:endParaRPr lang="en-IN" sz="2400" dirty="0" err="1">
              <a:solidFill>
                <a:schemeClr val="bg1"/>
              </a:solidFill>
            </a:endParaRPr>
          </a:p>
        </p:txBody>
      </p:sp>
      <p:sp>
        <p:nvSpPr>
          <p:cNvPr id="6" name="TextBox 5">
            <a:extLst>
              <a:ext uri="{FF2B5EF4-FFF2-40B4-BE49-F238E27FC236}">
                <a16:creationId xmlns:a16="http://schemas.microsoft.com/office/drawing/2014/main" id="{3325A44F-C7E8-4B29-8D83-FF9775340FBE}"/>
              </a:ext>
            </a:extLst>
          </p:cNvPr>
          <p:cNvSpPr txBox="1"/>
          <p:nvPr/>
        </p:nvSpPr>
        <p:spPr>
          <a:xfrm>
            <a:off x="3880320" y="4042922"/>
            <a:ext cx="1400537" cy="1181862"/>
          </a:xfrm>
          <a:prstGeom prst="rect">
            <a:avLst/>
          </a:prstGeom>
          <a:noFill/>
        </p:spPr>
        <p:txBody>
          <a:bodyPr wrap="square" lIns="182880" tIns="146304" rIns="182880" bIns="146304" rtlCol="0">
            <a:spAutoFit/>
          </a:bodyPr>
          <a:lstStyle/>
          <a:p>
            <a:r>
              <a:rPr lang="en-IN" dirty="0">
                <a:solidFill>
                  <a:schemeClr val="bg1"/>
                </a:solidFill>
              </a:rPr>
              <a:t>Empower Educators </a:t>
            </a:r>
          </a:p>
          <a:p>
            <a:pPr>
              <a:lnSpc>
                <a:spcPct val="90000"/>
              </a:lnSpc>
              <a:spcAft>
                <a:spcPts val="600"/>
              </a:spcAft>
            </a:pPr>
            <a:endParaRPr lang="en-IN" sz="2400" dirty="0" err="1">
              <a:solidFill>
                <a:schemeClr val="bg1"/>
              </a:solidFill>
            </a:endParaRPr>
          </a:p>
        </p:txBody>
      </p:sp>
      <p:sp>
        <p:nvSpPr>
          <p:cNvPr id="7" name="TextBox 6">
            <a:extLst>
              <a:ext uri="{FF2B5EF4-FFF2-40B4-BE49-F238E27FC236}">
                <a16:creationId xmlns:a16="http://schemas.microsoft.com/office/drawing/2014/main" id="{EEE0FAED-F0B7-47D2-906E-DEFBE41BEDA2}"/>
              </a:ext>
            </a:extLst>
          </p:cNvPr>
          <p:cNvSpPr txBox="1"/>
          <p:nvPr/>
        </p:nvSpPr>
        <p:spPr>
          <a:xfrm>
            <a:off x="6792410" y="4077277"/>
            <a:ext cx="1761281" cy="1181862"/>
          </a:xfrm>
          <a:prstGeom prst="rect">
            <a:avLst/>
          </a:prstGeom>
          <a:noFill/>
        </p:spPr>
        <p:txBody>
          <a:bodyPr wrap="square" lIns="182880" tIns="146304" rIns="182880" bIns="146304" rtlCol="0">
            <a:spAutoFit/>
          </a:bodyPr>
          <a:lstStyle/>
          <a:p>
            <a:r>
              <a:rPr lang="en-IN" dirty="0">
                <a:solidFill>
                  <a:schemeClr val="bg1"/>
                </a:solidFill>
              </a:rPr>
              <a:t>Optimize Institutions</a:t>
            </a:r>
          </a:p>
          <a:p>
            <a:pPr>
              <a:lnSpc>
                <a:spcPct val="90000"/>
              </a:lnSpc>
              <a:spcAft>
                <a:spcPts val="600"/>
              </a:spcAft>
            </a:pPr>
            <a:endParaRPr lang="en-IN" sz="2400" dirty="0" err="1">
              <a:solidFill>
                <a:schemeClr val="bg1"/>
              </a:solidFill>
            </a:endParaRPr>
          </a:p>
        </p:txBody>
      </p:sp>
      <p:sp>
        <p:nvSpPr>
          <p:cNvPr id="8" name="TextBox 7">
            <a:extLst>
              <a:ext uri="{FF2B5EF4-FFF2-40B4-BE49-F238E27FC236}">
                <a16:creationId xmlns:a16="http://schemas.microsoft.com/office/drawing/2014/main" id="{9DEBE26B-88FD-4306-A698-1D0D0E89D744}"/>
              </a:ext>
            </a:extLst>
          </p:cNvPr>
          <p:cNvSpPr txBox="1"/>
          <p:nvPr/>
        </p:nvSpPr>
        <p:spPr>
          <a:xfrm>
            <a:off x="9792182" y="4067627"/>
            <a:ext cx="1400537" cy="849463"/>
          </a:xfrm>
          <a:prstGeom prst="rect">
            <a:avLst/>
          </a:prstGeom>
          <a:noFill/>
        </p:spPr>
        <p:txBody>
          <a:bodyPr wrap="square" lIns="182880" tIns="146304" rIns="182880" bIns="146304" rtlCol="0">
            <a:spAutoFit/>
          </a:bodyPr>
          <a:lstStyle/>
          <a:p>
            <a:r>
              <a:rPr lang="en-IN" dirty="0">
                <a:solidFill>
                  <a:schemeClr val="bg1"/>
                </a:solidFill>
              </a:rPr>
              <a:t>Transform Learning </a:t>
            </a:r>
          </a:p>
        </p:txBody>
      </p:sp>
      <p:cxnSp>
        <p:nvCxnSpPr>
          <p:cNvPr id="9" name="Straight Connector 8">
            <a:extLst>
              <a:ext uri="{FF2B5EF4-FFF2-40B4-BE49-F238E27FC236}">
                <a16:creationId xmlns:a16="http://schemas.microsoft.com/office/drawing/2014/main" id="{3833735A-5D41-4C72-AB53-07A47A787570}"/>
              </a:ext>
            </a:extLst>
          </p:cNvPr>
          <p:cNvCxnSpPr/>
          <p:nvPr/>
        </p:nvCxnSpPr>
        <p:spPr>
          <a:xfrm>
            <a:off x="1064871" y="3356658"/>
            <a:ext cx="1001210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71F1B98-8F30-41A8-8CF3-EF5798CA83DC}"/>
              </a:ext>
            </a:extLst>
          </p:cNvPr>
          <p:cNvSpPr/>
          <p:nvPr/>
        </p:nvSpPr>
        <p:spPr bwMode="auto">
          <a:xfrm>
            <a:off x="740780" y="2824221"/>
            <a:ext cx="1273215" cy="12732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29A884AD-B4AC-4303-8A7C-9ACE9824006E}"/>
              </a:ext>
            </a:extLst>
          </p:cNvPr>
          <p:cNvSpPr/>
          <p:nvPr/>
        </p:nvSpPr>
        <p:spPr bwMode="auto">
          <a:xfrm>
            <a:off x="3919960" y="2720050"/>
            <a:ext cx="1273215" cy="12732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511381FD-C99B-45C7-9426-B5F83913FB3C}"/>
              </a:ext>
            </a:extLst>
          </p:cNvPr>
          <p:cNvSpPr/>
          <p:nvPr/>
        </p:nvSpPr>
        <p:spPr bwMode="auto">
          <a:xfrm>
            <a:off x="6861858" y="2720049"/>
            <a:ext cx="1273215" cy="12732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F3620FE-EFFB-4AB5-9060-20F230024487}"/>
              </a:ext>
            </a:extLst>
          </p:cNvPr>
          <p:cNvSpPr/>
          <p:nvPr/>
        </p:nvSpPr>
        <p:spPr bwMode="auto">
          <a:xfrm>
            <a:off x="10001491" y="2658133"/>
            <a:ext cx="1273215" cy="12732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480C83CA-8407-4122-BA17-0D95CC78CF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0576" y="3006379"/>
            <a:ext cx="794966" cy="687152"/>
          </a:xfrm>
          <a:prstGeom prst="rect">
            <a:avLst/>
          </a:prstGeom>
        </p:spPr>
      </p:pic>
      <p:pic>
        <p:nvPicPr>
          <p:cNvPr id="18" name="Picture 17">
            <a:extLst>
              <a:ext uri="{FF2B5EF4-FFF2-40B4-BE49-F238E27FC236}">
                <a16:creationId xmlns:a16="http://schemas.microsoft.com/office/drawing/2014/main" id="{45C75A73-F947-4F85-BA89-BAE4F0E33E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6509" y="3238403"/>
            <a:ext cx="693396" cy="554716"/>
          </a:xfrm>
          <a:prstGeom prst="rect">
            <a:avLst/>
          </a:prstGeom>
        </p:spPr>
      </p:pic>
      <p:pic>
        <p:nvPicPr>
          <p:cNvPr id="20" name="Picture 19">
            <a:extLst>
              <a:ext uri="{FF2B5EF4-FFF2-40B4-BE49-F238E27FC236}">
                <a16:creationId xmlns:a16="http://schemas.microsoft.com/office/drawing/2014/main" id="{6656AC06-E26D-49FF-9937-39EEC6A90E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39649" y="2886611"/>
            <a:ext cx="776468" cy="776468"/>
          </a:xfrm>
          <a:prstGeom prst="rect">
            <a:avLst/>
          </a:prstGeom>
        </p:spPr>
      </p:pic>
      <p:pic>
        <p:nvPicPr>
          <p:cNvPr id="22" name="Picture 21">
            <a:extLst>
              <a:ext uri="{FF2B5EF4-FFF2-40B4-BE49-F238E27FC236}">
                <a16:creationId xmlns:a16="http://schemas.microsoft.com/office/drawing/2014/main" id="{03411C34-1C38-49A5-B8FD-E69B3158D1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0147" y="3069731"/>
            <a:ext cx="655901" cy="490645"/>
          </a:xfrm>
          <a:prstGeom prst="rect">
            <a:avLst/>
          </a:prstGeom>
        </p:spPr>
      </p:pic>
    </p:spTree>
    <p:extLst>
      <p:ext uri="{BB962C8B-B14F-4D97-AF65-F5344CB8AC3E}">
        <p14:creationId xmlns:p14="http://schemas.microsoft.com/office/powerpoint/2010/main" val="298861835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89770" y="2159065"/>
            <a:ext cx="8745609" cy="4351214"/>
            <a:chOff x="239941" y="1645052"/>
            <a:chExt cx="8746850" cy="4351832"/>
          </a:xfrm>
        </p:grpSpPr>
        <p:grpSp>
          <p:nvGrpSpPr>
            <p:cNvPr id="10" name="Group 9"/>
            <p:cNvGrpSpPr/>
            <p:nvPr/>
          </p:nvGrpSpPr>
          <p:grpSpPr>
            <a:xfrm>
              <a:off x="6113842" y="1645052"/>
              <a:ext cx="2872949" cy="4351832"/>
              <a:chOff x="6113842" y="1645052"/>
              <a:chExt cx="2872949" cy="4351832"/>
            </a:xfrm>
          </p:grpSpPr>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13842" y="1645052"/>
                <a:ext cx="2860037" cy="2308521"/>
              </a:xfrm>
              <a:prstGeom prst="rect">
                <a:avLst/>
              </a:prstGeom>
              <a:solidFill>
                <a:srgbClr val="C00000"/>
              </a:solidFill>
            </p:spPr>
          </p:pic>
          <p:grpSp>
            <p:nvGrpSpPr>
              <p:cNvPr id="2" name="Group 1"/>
              <p:cNvGrpSpPr/>
              <p:nvPr/>
            </p:nvGrpSpPr>
            <p:grpSpPr>
              <a:xfrm>
                <a:off x="6114767" y="3496819"/>
                <a:ext cx="2872024" cy="2500065"/>
                <a:chOff x="6111933" y="3496819"/>
                <a:chExt cx="2872024" cy="2500065"/>
              </a:xfrm>
            </p:grpSpPr>
            <p:sp>
              <p:nvSpPr>
                <p:cNvPr id="32" name="Rectangle 31"/>
                <p:cNvSpPr/>
                <p:nvPr/>
              </p:nvSpPr>
              <p:spPr>
                <a:xfrm>
                  <a:off x="6123922" y="3964436"/>
                  <a:ext cx="2860035" cy="20324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dirty="0">
                    <a:solidFill>
                      <a:srgbClr val="FFFFFF"/>
                    </a:solidFill>
                    <a:latin typeface="Segoe UI Semilight"/>
                  </a:endParaRPr>
                </a:p>
              </p:txBody>
            </p:sp>
            <p:sp>
              <p:nvSpPr>
                <p:cNvPr id="37" name="TextBox 36"/>
                <p:cNvSpPr txBox="1"/>
                <p:nvPr/>
              </p:nvSpPr>
              <p:spPr>
                <a:xfrm>
                  <a:off x="6111943" y="3496819"/>
                  <a:ext cx="1880316" cy="469039"/>
                </a:xfrm>
                <a:prstGeom prst="rect">
                  <a:avLst/>
                </a:prstGeom>
                <a:solidFill>
                  <a:srgbClr val="00B0F0"/>
                </a:solidFill>
              </p:spPr>
              <p:txBody>
                <a:bodyPr wrap="square" rtlCol="0">
                  <a:spAutoFit/>
                </a:bodyPr>
                <a:lstStyle/>
                <a:p>
                  <a:pPr defTabSz="914367"/>
                  <a:r>
                    <a:rPr lang="en-US" sz="2400" dirty="0">
                      <a:solidFill>
                        <a:schemeClr val="bg1"/>
                      </a:solidFill>
                      <a:latin typeface="Segoe UI" panose="020B0502040204020203" pitchFamily="34" charset="0"/>
                      <a:ea typeface="Segoe UI" panose="020B0502040204020203" pitchFamily="34" charset="0"/>
                      <a:cs typeface="Segoe UI" panose="020B0502040204020203" pitchFamily="34" charset="0"/>
                    </a:rPr>
                    <a:t>Facilities</a:t>
                  </a:r>
                </a:p>
              </p:txBody>
            </p:sp>
            <p:sp>
              <p:nvSpPr>
                <p:cNvPr id="41" name="TextBox 40"/>
                <p:cNvSpPr txBox="1"/>
                <p:nvPr/>
              </p:nvSpPr>
              <p:spPr>
                <a:xfrm>
                  <a:off x="6111933" y="4011516"/>
                  <a:ext cx="2833353" cy="1938288"/>
                </a:xfrm>
                <a:prstGeom prst="rect">
                  <a:avLst/>
                </a:prstGeom>
                <a:solidFill>
                  <a:srgbClr val="00B0F0"/>
                </a:solidFill>
                <a:ln>
                  <a:solidFill>
                    <a:srgbClr val="00B0F0"/>
                  </a:solidFill>
                </a:ln>
              </p:spPr>
              <p:txBody>
                <a:bodyPr wrap="square" rtlCol="0" anchor="t">
                  <a:spAutoFit/>
                </a:bodyPr>
                <a:lstStyle/>
                <a:p>
                  <a:pPr defTabSz="914367">
                    <a:spcAft>
                      <a:spcPts val="1200"/>
                    </a:spcAft>
                    <a:buSzPct val="80000"/>
                  </a:pPr>
                  <a:r>
                    <a:rPr lang="en-US" sz="1400" dirty="0">
                      <a:solidFill>
                        <a:srgbClr val="FFFFFF"/>
                      </a:solidFill>
                      <a:latin typeface="Segoe UI" panose="020B0502040204020203" pitchFamily="34" charset="0"/>
                      <a:ea typeface="Segoe UI" panose="020B0502040204020203" pitchFamily="34" charset="0"/>
                      <a:cs typeface="Segoe UI" panose="020B0502040204020203" pitchFamily="34" charset="0"/>
                    </a:rPr>
                    <a:t>Consolidate all projects and service requests to better manage facilities maintenance</a:t>
                  </a:r>
                </a:p>
                <a:p>
                  <a:pPr defTabSz="914367">
                    <a:spcAft>
                      <a:spcPts val="1200"/>
                    </a:spcAft>
                    <a:buSzPct val="80000"/>
                  </a:pPr>
                  <a:r>
                    <a:rPr lang="en-US" sz="1400" dirty="0">
                      <a:solidFill>
                        <a:srgbClr val="FFFFFF"/>
                      </a:solidFill>
                      <a:latin typeface="Segoe UI" panose="020B0502040204020203" pitchFamily="34" charset="0"/>
                      <a:ea typeface="Segoe UI" panose="020B0502040204020203" pitchFamily="34" charset="0"/>
                      <a:cs typeface="Segoe UI" panose="020B0502040204020203" pitchFamily="34" charset="0"/>
                    </a:rPr>
                    <a:t>Use data to deliver proactive, cost-effective maintenance</a:t>
                  </a:r>
                </a:p>
                <a:p>
                  <a:pPr defTabSz="914367">
                    <a:spcAft>
                      <a:spcPts val="1200"/>
                    </a:spcAft>
                    <a:buSzPct val="80000"/>
                  </a:pPr>
                  <a:r>
                    <a:rPr lang="en-US" sz="1400" dirty="0">
                      <a:solidFill>
                        <a:srgbClr val="FFFFFF"/>
                      </a:solidFill>
                      <a:latin typeface="Segoe UI" panose="020B0502040204020203" pitchFamily="34" charset="0"/>
                      <a:ea typeface="Segoe UI" panose="020B0502040204020203" pitchFamily="34" charset="0"/>
                      <a:cs typeface="Segoe UI" panose="020B0502040204020203" pitchFamily="34" charset="0"/>
                    </a:rPr>
                    <a:t>Connect staff across distant facilities</a:t>
                  </a:r>
                </a:p>
              </p:txBody>
            </p:sp>
          </p:grpSp>
        </p:grpSp>
        <p:grpSp>
          <p:nvGrpSpPr>
            <p:cNvPr id="9" name="Group 8"/>
            <p:cNvGrpSpPr/>
            <p:nvPr/>
          </p:nvGrpSpPr>
          <p:grpSpPr>
            <a:xfrm>
              <a:off x="3165998" y="1645052"/>
              <a:ext cx="2860048" cy="4340970"/>
              <a:chOff x="3164425" y="1645052"/>
              <a:chExt cx="2860048" cy="4340970"/>
            </a:xfrm>
          </p:grpSpPr>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164425" y="1645052"/>
                <a:ext cx="2858121" cy="2308521"/>
              </a:xfrm>
              <a:prstGeom prst="rect">
                <a:avLst/>
              </a:prstGeom>
              <a:solidFill>
                <a:srgbClr val="C00000"/>
              </a:solidFill>
            </p:spPr>
          </p:pic>
          <p:sp>
            <p:nvSpPr>
              <p:cNvPr id="45" name="Rectangle 44"/>
              <p:cNvSpPr/>
              <p:nvPr/>
            </p:nvSpPr>
            <p:spPr>
              <a:xfrm>
                <a:off x="3164438" y="3953574"/>
                <a:ext cx="2860035" cy="20324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dirty="0">
                  <a:solidFill>
                    <a:srgbClr val="FFFFFF"/>
                  </a:solidFill>
                  <a:latin typeface="Segoe UI Semilight"/>
                </a:endParaRPr>
              </a:p>
            </p:txBody>
          </p:sp>
          <p:sp>
            <p:nvSpPr>
              <p:cNvPr id="47" name="TextBox 46"/>
              <p:cNvSpPr txBox="1"/>
              <p:nvPr/>
            </p:nvSpPr>
            <p:spPr>
              <a:xfrm>
                <a:off x="3165354" y="3496819"/>
                <a:ext cx="2193853" cy="469039"/>
              </a:xfrm>
              <a:prstGeom prst="rect">
                <a:avLst/>
              </a:prstGeom>
              <a:solidFill>
                <a:srgbClr val="00B0F0"/>
              </a:solidFill>
            </p:spPr>
            <p:txBody>
              <a:bodyPr wrap="square" rtlCol="0">
                <a:spAutoFit/>
              </a:bodyPr>
              <a:lstStyle/>
              <a:p>
                <a:pPr defTabSz="914367"/>
                <a:r>
                  <a:rPr lang="en-US" sz="2400" dirty="0">
                    <a:solidFill>
                      <a:schemeClr val="bg1"/>
                    </a:solidFill>
                    <a:latin typeface="Segoe UI" panose="020B0502040204020203" pitchFamily="34" charset="0"/>
                    <a:cs typeface="Segoe UI" panose="020B0502040204020203" pitchFamily="34" charset="0"/>
                  </a:rPr>
                  <a:t>Counselors</a:t>
                </a:r>
              </a:p>
            </p:txBody>
          </p:sp>
          <p:sp>
            <p:nvSpPr>
              <p:cNvPr id="48" name="TextBox 47"/>
              <p:cNvSpPr txBox="1"/>
              <p:nvPr/>
            </p:nvSpPr>
            <p:spPr>
              <a:xfrm>
                <a:off x="3165354" y="4011516"/>
                <a:ext cx="2833353" cy="1469553"/>
              </a:xfrm>
              <a:prstGeom prst="rect">
                <a:avLst/>
              </a:prstGeom>
              <a:solidFill>
                <a:srgbClr val="00B0F0"/>
              </a:solidFill>
            </p:spPr>
            <p:txBody>
              <a:bodyPr wrap="square" rtlCol="0" anchor="t">
                <a:spAutoFit/>
              </a:bodyPr>
              <a:lstStyle/>
              <a:p>
                <a:pPr defTabSz="914367">
                  <a:spcAft>
                    <a:spcPts val="1200"/>
                  </a:spcAft>
                  <a:buSzPct val="80000"/>
                </a:pPr>
                <a:r>
                  <a:rPr lang="en-US" sz="1400" dirty="0">
                    <a:solidFill>
                      <a:srgbClr val="FFFFFF"/>
                    </a:solidFill>
                    <a:latin typeface="Segoe UI" panose="020B0502040204020203" pitchFamily="34" charset="0"/>
                    <a:ea typeface="Segoe UI" panose="020B0502040204020203" pitchFamily="34" charset="0"/>
                    <a:cs typeface="Segoe UI" panose="020B0502040204020203" pitchFamily="34" charset="0"/>
                  </a:rPr>
                  <a:t>Provide always-on education</a:t>
                </a:r>
              </a:p>
              <a:p>
                <a:pPr defTabSz="914367">
                  <a:spcAft>
                    <a:spcPts val="1200"/>
                  </a:spcAft>
                  <a:buSzPct val="80000"/>
                </a:pPr>
                <a:r>
                  <a:rPr lang="en-US" sz="1400" dirty="0">
                    <a:solidFill>
                      <a:srgbClr val="FFFFFF"/>
                    </a:solidFill>
                    <a:latin typeface="Segoe UI" panose="020B0502040204020203" pitchFamily="34" charset="0"/>
                    <a:ea typeface="Segoe UI" panose="020B0502040204020203" pitchFamily="34" charset="0"/>
                    <a:cs typeface="Segoe UI" panose="020B0502040204020203" pitchFamily="34" charset="0"/>
                  </a:rPr>
                  <a:t>Protect information without sacrificing communications</a:t>
                </a:r>
              </a:p>
              <a:p>
                <a:pPr defTabSz="914367">
                  <a:spcAft>
                    <a:spcPts val="1200"/>
                  </a:spcAft>
                  <a:buSzPct val="80000"/>
                </a:pPr>
                <a:r>
                  <a:rPr lang="en-US" sz="1400" dirty="0">
                    <a:solidFill>
                      <a:srgbClr val="FFFFFF"/>
                    </a:solidFill>
                    <a:latin typeface="Segoe UI" panose="020B0502040204020203" pitchFamily="34" charset="0"/>
                    <a:ea typeface="Segoe UI" panose="020B0502040204020203" pitchFamily="34" charset="0"/>
                    <a:cs typeface="Segoe UI" panose="020B0502040204020203" pitchFamily="34" charset="0"/>
                  </a:rPr>
                  <a:t>Develop meaningful relationships with alumni and other donors</a:t>
                </a:r>
              </a:p>
            </p:txBody>
          </p:sp>
        </p:grpSp>
        <p:grpSp>
          <p:nvGrpSpPr>
            <p:cNvPr id="7" name="Group 6"/>
            <p:cNvGrpSpPr/>
            <p:nvPr/>
          </p:nvGrpSpPr>
          <p:grpSpPr>
            <a:xfrm>
              <a:off x="239941" y="1645052"/>
              <a:ext cx="2861950" cy="4340970"/>
              <a:chOff x="239941" y="1645052"/>
              <a:chExt cx="2861950" cy="4340970"/>
            </a:xfrm>
          </p:grpSpPr>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39941" y="1645052"/>
                <a:ext cx="2859412" cy="2309987"/>
              </a:xfrm>
              <a:prstGeom prst="rect">
                <a:avLst/>
              </a:prstGeom>
              <a:solidFill>
                <a:srgbClr val="C00000"/>
              </a:solidFill>
            </p:spPr>
          </p:pic>
          <p:sp>
            <p:nvSpPr>
              <p:cNvPr id="58" name="Rectangle 57"/>
              <p:cNvSpPr/>
              <p:nvPr/>
            </p:nvSpPr>
            <p:spPr>
              <a:xfrm>
                <a:off x="239941" y="3953574"/>
                <a:ext cx="2860035" cy="20324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dirty="0">
                  <a:solidFill>
                    <a:srgbClr val="FFFFFF"/>
                  </a:solidFill>
                  <a:latin typeface="Segoe UI Semilight"/>
                </a:endParaRPr>
              </a:p>
            </p:txBody>
          </p:sp>
          <p:sp>
            <p:nvSpPr>
              <p:cNvPr id="59" name="Rectangle 58"/>
              <p:cNvSpPr/>
              <p:nvPr/>
            </p:nvSpPr>
            <p:spPr bwMode="auto">
              <a:xfrm rot="16200000">
                <a:off x="1340421" y="2192102"/>
                <a:ext cx="662906" cy="2860035"/>
              </a:xfrm>
              <a:prstGeom prst="rect">
                <a:avLst/>
              </a:prstGeom>
              <a:gradFill flip="none" rotWithShape="1">
                <a:gsLst>
                  <a:gs pos="25000">
                    <a:srgbClr val="000000">
                      <a:alpha val="63000"/>
                    </a:srgbClr>
                  </a:gs>
                  <a:gs pos="100000">
                    <a:srgbClr val="000000">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6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TextBox 59"/>
              <p:cNvSpPr txBox="1"/>
              <p:nvPr/>
            </p:nvSpPr>
            <p:spPr>
              <a:xfrm>
                <a:off x="242776" y="3496819"/>
                <a:ext cx="2169226" cy="459884"/>
              </a:xfrm>
              <a:prstGeom prst="rect">
                <a:avLst/>
              </a:prstGeom>
              <a:solidFill>
                <a:srgbClr val="00B0F0"/>
              </a:solidFill>
            </p:spPr>
            <p:txBody>
              <a:bodyPr wrap="square" rtlCol="0">
                <a:spAutoFit/>
              </a:bodyPr>
              <a:lstStyle>
                <a:defPPr>
                  <a:defRPr lang="en-US"/>
                </a:defPPr>
                <a:lvl1pPr>
                  <a:defRPr sz="2400">
                    <a:solidFill>
                      <a:schemeClr val="bg1"/>
                    </a:solidFill>
                    <a:latin typeface="Segoe UI" panose="020B0502040204020203" pitchFamily="34" charset="0"/>
                    <a:cs typeface="Segoe UI" panose="020B0502040204020203" pitchFamily="34" charset="0"/>
                  </a:defRPr>
                </a:lvl1pPr>
              </a:lstStyle>
              <a:p>
                <a:r>
                  <a:rPr lang="en-US" dirty="0"/>
                  <a:t>Administrators</a:t>
                </a:r>
              </a:p>
            </p:txBody>
          </p:sp>
          <p:sp>
            <p:nvSpPr>
              <p:cNvPr id="61" name="TextBox 60"/>
              <p:cNvSpPr txBox="1"/>
              <p:nvPr/>
            </p:nvSpPr>
            <p:spPr>
              <a:xfrm>
                <a:off x="242780" y="4011516"/>
                <a:ext cx="2833353" cy="1835888"/>
              </a:xfrm>
              <a:prstGeom prst="rect">
                <a:avLst/>
              </a:prstGeom>
              <a:solidFill>
                <a:srgbClr val="00B0F0"/>
              </a:solidFill>
            </p:spPr>
            <p:txBody>
              <a:bodyPr wrap="square" rtlCol="0" anchor="t">
                <a:spAutoFit/>
              </a:bodyPr>
              <a:lstStyle/>
              <a:p>
                <a:pPr defTabSz="914367">
                  <a:spcAft>
                    <a:spcPts val="1200"/>
                  </a:spcAft>
                  <a:buSzPct val="80000"/>
                </a:pPr>
                <a:r>
                  <a:rPr lang="en-US" sz="1400" dirty="0">
                    <a:solidFill>
                      <a:srgbClr val="FFFFFF"/>
                    </a:solidFill>
                    <a:latin typeface="Segoe UI" panose="020B0502040204020203" pitchFamily="34" charset="0"/>
                    <a:ea typeface="Segoe UI" panose="020B0502040204020203" pitchFamily="34" charset="0"/>
                    <a:cs typeface="Segoe UI" panose="020B0502040204020203" pitchFamily="34" charset="0"/>
                  </a:rPr>
                  <a:t>All up dashboard view across the school district </a:t>
                </a:r>
              </a:p>
              <a:p>
                <a:pPr defTabSz="914367">
                  <a:spcAft>
                    <a:spcPts val="1200"/>
                  </a:spcAft>
                  <a:buSzPct val="80000"/>
                </a:pPr>
                <a:r>
                  <a:rPr lang="en-US" sz="1400" dirty="0">
                    <a:solidFill>
                      <a:srgbClr val="FFFFFF"/>
                    </a:solidFill>
                    <a:latin typeface="Segoe UI" panose="020B0502040204020203" pitchFamily="34" charset="0"/>
                    <a:ea typeface="Segoe UI" panose="020B0502040204020203" pitchFamily="34" charset="0"/>
                    <a:cs typeface="Segoe UI" panose="020B0502040204020203" pitchFamily="34" charset="0"/>
                  </a:rPr>
                  <a:t>Driving cost effective education</a:t>
                </a:r>
              </a:p>
              <a:p>
                <a:pPr defTabSz="914367">
                  <a:spcAft>
                    <a:spcPts val="1200"/>
                  </a:spcAft>
                  <a:buSzPct val="80000"/>
                </a:pPr>
                <a:r>
                  <a:rPr lang="en-US" sz="1400" dirty="0">
                    <a:solidFill>
                      <a:srgbClr val="FFFFFF"/>
                    </a:solidFill>
                    <a:latin typeface="Segoe UI" panose="020B0502040204020203" pitchFamily="34" charset="0"/>
                    <a:ea typeface="Segoe UI" panose="020B0502040204020203" pitchFamily="34" charset="0"/>
                    <a:cs typeface="Segoe UI" panose="020B0502040204020203" pitchFamily="34" charset="0"/>
                  </a:rPr>
                  <a:t>Improving Student outcomes</a:t>
                </a:r>
              </a:p>
              <a:p>
                <a:pPr defTabSz="914367">
                  <a:spcAft>
                    <a:spcPts val="1200"/>
                  </a:spcAft>
                  <a:buSzPct val="80000"/>
                </a:pPr>
                <a:r>
                  <a:rPr lang="en-US" sz="1400" dirty="0">
                    <a:solidFill>
                      <a:srgbClr val="FFFFFF"/>
                    </a:solidFill>
                    <a:latin typeface="Segoe UI" panose="020B0502040204020203" pitchFamily="34" charset="0"/>
                    <a:ea typeface="Segoe UI" panose="020B0502040204020203" pitchFamily="34" charset="0"/>
                    <a:cs typeface="Segoe UI" panose="020B0502040204020203" pitchFamily="34" charset="0"/>
                  </a:rPr>
                  <a:t>Develop data-driven learning plans</a:t>
                </a:r>
              </a:p>
            </p:txBody>
          </p:sp>
        </p:grpSp>
      </p:grpSp>
      <p:sp>
        <p:nvSpPr>
          <p:cNvPr id="34" name="Rectangle 33"/>
          <p:cNvSpPr/>
          <p:nvPr/>
        </p:nvSpPr>
        <p:spPr>
          <a:xfrm>
            <a:off x="866" y="-21404"/>
            <a:ext cx="12190271" cy="83226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52"/>
            <a:endParaRPr lang="en-US" dirty="0">
              <a:solidFill>
                <a:srgbClr val="E4DED8"/>
              </a:solidFill>
              <a:latin typeface="Segoe UI Semilight"/>
            </a:endParaRPr>
          </a:p>
        </p:txBody>
      </p:sp>
      <p:sp>
        <p:nvSpPr>
          <p:cNvPr id="35" name="Title 1"/>
          <p:cNvSpPr txBox="1">
            <a:spLocks/>
          </p:cNvSpPr>
          <p:nvPr/>
        </p:nvSpPr>
        <p:spPr>
          <a:xfrm>
            <a:off x="-724" y="-4713"/>
            <a:ext cx="11950994" cy="822954"/>
          </a:xfrm>
          <a:prstGeom prst="rect">
            <a:avLst/>
          </a:prstGeom>
          <a:effectLst/>
        </p:spPr>
        <p:txBody>
          <a:bodyPr lIns="319994" tIns="45704" rIns="91411" bIns="4570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gn="l" defTabSz="896386">
              <a:lnSpc>
                <a:spcPts val="3500"/>
              </a:lnSpc>
            </a:pPr>
            <a:r>
              <a:rPr lang="en-US" sz="2000" i="0" kern="900" spc="294" dirty="0">
                <a:solidFill>
                  <a:srgbClr val="FFFFFF"/>
                </a:solidFill>
                <a:latin typeface="Segoe UI Semilight"/>
              </a:rPr>
              <a:t>Driving Institutional Effectiveness</a:t>
            </a:r>
          </a:p>
        </p:txBody>
      </p:sp>
      <p:sp>
        <p:nvSpPr>
          <p:cNvPr id="40" name="Text Placeholder 4"/>
          <p:cNvSpPr txBox="1">
            <a:spLocks/>
          </p:cNvSpPr>
          <p:nvPr/>
        </p:nvSpPr>
        <p:spPr>
          <a:xfrm>
            <a:off x="616221" y="1536910"/>
            <a:ext cx="11956315" cy="572280"/>
          </a:xfrm>
          <a:prstGeom prst="rect">
            <a:avLst/>
          </a:prstGeom>
        </p:spPr>
        <p:txBody>
          <a:bodyPr lIns="319994"/>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defTabSz="1066669">
              <a:spcBef>
                <a:spcPts val="1765"/>
              </a:spcBef>
            </a:pPr>
            <a:r>
              <a:rPr lang="en-US" sz="2399" dirty="0">
                <a:solidFill>
                  <a:schemeClr val="tx1"/>
                </a:solidFill>
                <a:latin typeface="Segoe UI Light" pitchFamily="34" charset="0"/>
              </a:rPr>
              <a:t>Create dynamic institutions that inspire students to consume, create knowledge </a:t>
            </a:r>
          </a:p>
        </p:txBody>
      </p:sp>
    </p:spTree>
    <p:extLst>
      <p:ext uri="{BB962C8B-B14F-4D97-AF65-F5344CB8AC3E}">
        <p14:creationId xmlns:p14="http://schemas.microsoft.com/office/powerpoint/2010/main" val="78332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664544" y="559727"/>
            <a:ext cx="3920902" cy="4254342"/>
          </a:xfrm>
          <a:prstGeom prst="rect">
            <a:avLst/>
          </a:prstGeom>
        </p:spPr>
        <p:txBody>
          <a:bodyPr wrap="square">
            <a:spAutoFit/>
          </a:bodyPr>
          <a:lstStyle/>
          <a:p>
            <a:pPr>
              <a:spcAft>
                <a:spcPts val="2941"/>
              </a:spcAft>
            </a:pPr>
            <a:r>
              <a:rPr lang="en-US" sz="1765" kern="0" dirty="0">
                <a:latin typeface="Segoe UI Light" charset="0"/>
                <a:cs typeface="Segoe UI Light" charset="0"/>
              </a:rPr>
              <a:t>Counselors have difficulty catering to ever increasing needs of students and suffer from ever -increasing workloads </a:t>
            </a:r>
            <a:endParaRPr lang="en-US" sz="1765" kern="0" dirty="0">
              <a:latin typeface="Segoe UI Light" charset="0"/>
              <a:ea typeface="Segoe UI Light" charset="0"/>
              <a:cs typeface="Segoe UI Light" charset="0"/>
            </a:endParaRPr>
          </a:p>
          <a:p>
            <a:pPr>
              <a:spcAft>
                <a:spcPts val="588"/>
              </a:spcAft>
            </a:pPr>
            <a:r>
              <a:rPr lang="en-US" sz="1765" kern="0" dirty="0">
                <a:latin typeface="Segoe UI Light" charset="0"/>
                <a:ea typeface="Segoe UI Light" charset="0"/>
                <a:cs typeface="Segoe UI Light" charset="0"/>
              </a:rPr>
              <a:t>Build early prevention activities for </a:t>
            </a:r>
            <a:br>
              <a:rPr lang="en-US" sz="1765" kern="0" dirty="0">
                <a:latin typeface="Segoe UI Light" charset="0"/>
                <a:ea typeface="Segoe UI Light" charset="0"/>
                <a:cs typeface="Segoe UI Light" charset="0"/>
              </a:rPr>
            </a:br>
            <a:r>
              <a:rPr lang="en-US" sz="1765" kern="0" dirty="0">
                <a:latin typeface="Segoe UI Light" charset="0"/>
                <a:ea typeface="Segoe UI Light" charset="0"/>
                <a:cs typeface="Segoe UI Light" charset="0"/>
              </a:rPr>
              <a:t>at-risk students</a:t>
            </a:r>
          </a:p>
          <a:p>
            <a:pPr>
              <a:spcAft>
                <a:spcPts val="588"/>
              </a:spcAft>
            </a:pPr>
            <a:endParaRPr lang="en-US" sz="1765" kern="0" dirty="0">
              <a:latin typeface="Segoe UI Light" charset="0"/>
              <a:ea typeface="Segoe UI Light" charset="0"/>
              <a:cs typeface="Segoe UI Light" charset="0"/>
            </a:endParaRPr>
          </a:p>
          <a:p>
            <a:pPr>
              <a:spcAft>
                <a:spcPts val="2941"/>
              </a:spcAft>
            </a:pPr>
            <a:r>
              <a:rPr lang="en-US" sz="1765" kern="0" dirty="0">
                <a:latin typeface="Segoe UI Light" charset="0"/>
                <a:ea typeface="Segoe UI Light" charset="0"/>
                <a:cs typeface="Segoe UI Light" charset="0"/>
              </a:rPr>
              <a:t>Determine which concepts a student has mastered and which concepts they struggle with</a:t>
            </a:r>
          </a:p>
          <a:p>
            <a:pPr>
              <a:spcAft>
                <a:spcPts val="2941"/>
              </a:spcAft>
            </a:pPr>
            <a:r>
              <a:rPr lang="en-US" sz="1765" kern="0" dirty="0">
                <a:latin typeface="Segoe UI Light" charset="0"/>
                <a:ea typeface="Segoe UI Light" charset="0"/>
                <a:cs typeface="Segoe UI Light" charset="0"/>
              </a:rPr>
              <a:t>Counselors can scale up easily by getting an all up view into a student career progression</a:t>
            </a:r>
          </a:p>
        </p:txBody>
      </p:sp>
      <p:sp>
        <p:nvSpPr>
          <p:cNvPr id="18" name="Title 4"/>
          <p:cNvSpPr txBox="1">
            <a:spLocks/>
          </p:cNvSpPr>
          <p:nvPr/>
        </p:nvSpPr>
        <p:spPr>
          <a:xfrm>
            <a:off x="635314" y="2892372"/>
            <a:ext cx="5879775" cy="11586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13" spc="0" dirty="0">
                <a:solidFill>
                  <a:schemeClr val="tx1"/>
                </a:solidFill>
                <a:latin typeface="Segoe UI Light" charset="0"/>
                <a:ea typeface="Segoe UI Light" charset="0"/>
                <a:cs typeface="Segoe UI Light" charset="0"/>
              </a:rPr>
              <a:t>Drive Student Engagement</a:t>
            </a:r>
          </a:p>
        </p:txBody>
      </p:sp>
      <p:sp>
        <p:nvSpPr>
          <p:cNvPr id="3" name="TextBox 2">
            <a:extLst>
              <a:ext uri="{FF2B5EF4-FFF2-40B4-BE49-F238E27FC236}">
                <a16:creationId xmlns:a16="http://schemas.microsoft.com/office/drawing/2014/main" id="{F92FF2FB-3E25-4DAF-8874-D444605B2659}"/>
              </a:ext>
            </a:extLst>
          </p:cNvPr>
          <p:cNvSpPr txBox="1"/>
          <p:nvPr/>
        </p:nvSpPr>
        <p:spPr>
          <a:xfrm>
            <a:off x="3169179" y="5360998"/>
            <a:ext cx="8647331" cy="1342682"/>
          </a:xfrm>
          <a:prstGeom prst="rect">
            <a:avLst/>
          </a:prstGeom>
          <a:noFill/>
        </p:spPr>
        <p:txBody>
          <a:bodyPr wrap="square" lIns="179285" tIns="143428" rIns="179285" bIns="143428" rtlCol="0">
            <a:spAutoFit/>
          </a:bodyPr>
          <a:lstStyle/>
          <a:p>
            <a:pPr>
              <a:lnSpc>
                <a:spcPct val="90000"/>
              </a:lnSpc>
              <a:spcAft>
                <a:spcPts val="588"/>
              </a:spcAft>
            </a:pPr>
            <a:r>
              <a:rPr lang="en-US" sz="2353" kern="0" dirty="0">
                <a:latin typeface="Segoe UI Light" charset="0"/>
                <a:ea typeface="Segoe UI Light" charset="0"/>
                <a:cs typeface="Segoe UI Light" charset="0"/>
              </a:rPr>
              <a:t>Develop a self-service career counselor BOT that personalizes career plans to drive student engagement</a:t>
            </a:r>
          </a:p>
          <a:p>
            <a:pPr>
              <a:lnSpc>
                <a:spcPct val="90000"/>
              </a:lnSpc>
              <a:spcAft>
                <a:spcPts val="588"/>
              </a:spcAft>
            </a:pPr>
            <a:endParaRPr lang="en-US" sz="2353" dirty="0">
              <a:gradFill>
                <a:gsLst>
                  <a:gs pos="2917">
                    <a:schemeClr val="tx1"/>
                  </a:gs>
                  <a:gs pos="30000">
                    <a:schemeClr val="tx1"/>
                  </a:gs>
                </a:gsLst>
                <a:lin ang="5400000" scaled="0"/>
              </a:gradFill>
            </a:endParaRPr>
          </a:p>
        </p:txBody>
      </p:sp>
      <p:cxnSp>
        <p:nvCxnSpPr>
          <p:cNvPr id="6" name="Straight Connector 5">
            <a:extLst>
              <a:ext uri="{FF2B5EF4-FFF2-40B4-BE49-F238E27FC236}">
                <a16:creationId xmlns:a16="http://schemas.microsoft.com/office/drawing/2014/main" id="{4649555D-5E75-4611-B09C-4725B4A4A4BA}"/>
              </a:ext>
            </a:extLst>
          </p:cNvPr>
          <p:cNvCxnSpPr/>
          <p:nvPr/>
        </p:nvCxnSpPr>
        <p:spPr>
          <a:xfrm>
            <a:off x="899722" y="4814068"/>
            <a:ext cx="1019240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5E303E-0784-44A6-875C-B5A4FC76C9D1}"/>
              </a:ext>
            </a:extLst>
          </p:cNvPr>
          <p:cNvSpPr txBox="1"/>
          <p:nvPr/>
        </p:nvSpPr>
        <p:spPr>
          <a:xfrm>
            <a:off x="899722" y="4877594"/>
            <a:ext cx="163891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Solution</a:t>
            </a:r>
          </a:p>
        </p:txBody>
      </p:sp>
      <p:pic>
        <p:nvPicPr>
          <p:cNvPr id="14" name="Picture 13">
            <a:extLst>
              <a:ext uri="{FF2B5EF4-FFF2-40B4-BE49-F238E27FC236}">
                <a16:creationId xmlns:a16="http://schemas.microsoft.com/office/drawing/2014/main" id="{ABE321B2-3DD0-400C-9CB3-C2AFA8DFF011}"/>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1524141" y="584179"/>
            <a:ext cx="2857716" cy="2308193"/>
          </a:xfrm>
          <a:prstGeom prst="rect">
            <a:avLst/>
          </a:prstGeom>
        </p:spPr>
      </p:pic>
      <p:sp>
        <p:nvSpPr>
          <p:cNvPr id="17" name="TextBox 16">
            <a:extLst>
              <a:ext uri="{FF2B5EF4-FFF2-40B4-BE49-F238E27FC236}">
                <a16:creationId xmlns:a16="http://schemas.microsoft.com/office/drawing/2014/main" id="{81454D37-C702-4147-AC57-A4E9D04E6752}"/>
              </a:ext>
            </a:extLst>
          </p:cNvPr>
          <p:cNvSpPr txBox="1"/>
          <p:nvPr/>
        </p:nvSpPr>
        <p:spPr>
          <a:xfrm>
            <a:off x="1522218" y="2423399"/>
            <a:ext cx="2193542" cy="468972"/>
          </a:xfrm>
          <a:prstGeom prst="rect">
            <a:avLst/>
          </a:prstGeom>
          <a:solidFill>
            <a:srgbClr val="00B0F0"/>
          </a:solid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Counselors</a:t>
            </a:r>
          </a:p>
        </p:txBody>
      </p:sp>
      <p:pic>
        <p:nvPicPr>
          <p:cNvPr id="15" name="Picture 14">
            <a:extLst>
              <a:ext uri="{FF2B5EF4-FFF2-40B4-BE49-F238E27FC236}">
                <a16:creationId xmlns:a16="http://schemas.microsoft.com/office/drawing/2014/main" id="{B074748C-42A9-469C-A2F1-478FE89E5049}"/>
              </a:ext>
            </a:extLst>
          </p:cNvPr>
          <p:cNvPicPr>
            <a:picLocks noChangeAspect="1"/>
          </p:cNvPicPr>
          <p:nvPr/>
        </p:nvPicPr>
        <p:blipFill>
          <a:blip r:embed="rId4">
            <a:duotone>
              <a:prstClr val="black"/>
              <a:schemeClr val="tx2">
                <a:tint val="45000"/>
                <a:satMod val="400000"/>
              </a:schemeClr>
            </a:duotone>
          </a:blip>
          <a:stretch>
            <a:fillRect/>
          </a:stretch>
        </p:blipFill>
        <p:spPr>
          <a:xfrm>
            <a:off x="648052" y="2061000"/>
            <a:ext cx="888873" cy="888873"/>
          </a:xfrm>
          <a:prstGeom prst="rect">
            <a:avLst/>
          </a:prstGeom>
        </p:spPr>
      </p:pic>
      <p:pic>
        <p:nvPicPr>
          <p:cNvPr id="19" name="Picture 18">
            <a:extLst>
              <a:ext uri="{FF2B5EF4-FFF2-40B4-BE49-F238E27FC236}">
                <a16:creationId xmlns:a16="http://schemas.microsoft.com/office/drawing/2014/main" id="{CD0D94CD-3A90-4F22-A324-6EEE001455B2}"/>
              </a:ext>
            </a:extLst>
          </p:cNvPr>
          <p:cNvPicPr>
            <a:picLocks noChangeAspect="1"/>
          </p:cNvPicPr>
          <p:nvPr/>
        </p:nvPicPr>
        <p:blipFill>
          <a:blip r:embed="rId5"/>
          <a:stretch>
            <a:fillRect/>
          </a:stretch>
        </p:blipFill>
        <p:spPr>
          <a:xfrm>
            <a:off x="7097940" y="1819700"/>
            <a:ext cx="482600" cy="482600"/>
          </a:xfrm>
          <a:prstGeom prst="rect">
            <a:avLst/>
          </a:prstGeom>
        </p:spPr>
      </p:pic>
      <p:pic>
        <p:nvPicPr>
          <p:cNvPr id="21" name="Picture 20">
            <a:extLst>
              <a:ext uri="{FF2B5EF4-FFF2-40B4-BE49-F238E27FC236}">
                <a16:creationId xmlns:a16="http://schemas.microsoft.com/office/drawing/2014/main" id="{348E86D7-2F51-4538-96AB-9B37297065F3}"/>
              </a:ext>
            </a:extLst>
          </p:cNvPr>
          <p:cNvPicPr>
            <a:picLocks noChangeAspect="1"/>
          </p:cNvPicPr>
          <p:nvPr/>
        </p:nvPicPr>
        <p:blipFill>
          <a:blip r:embed="rId6"/>
          <a:stretch>
            <a:fillRect/>
          </a:stretch>
        </p:blipFill>
        <p:spPr>
          <a:xfrm>
            <a:off x="7113756" y="2825943"/>
            <a:ext cx="482600" cy="482600"/>
          </a:xfrm>
          <a:prstGeom prst="rect">
            <a:avLst/>
          </a:prstGeom>
        </p:spPr>
      </p:pic>
      <p:pic>
        <p:nvPicPr>
          <p:cNvPr id="23" name="Picture 22">
            <a:extLst>
              <a:ext uri="{FF2B5EF4-FFF2-40B4-BE49-F238E27FC236}">
                <a16:creationId xmlns:a16="http://schemas.microsoft.com/office/drawing/2014/main" id="{57ECB1E4-EE9E-4707-86C9-9F02C0867080}"/>
              </a:ext>
            </a:extLst>
          </p:cNvPr>
          <p:cNvPicPr>
            <a:picLocks noChangeAspect="1"/>
          </p:cNvPicPr>
          <p:nvPr/>
        </p:nvPicPr>
        <p:blipFill>
          <a:blip r:embed="rId7"/>
          <a:stretch>
            <a:fillRect/>
          </a:stretch>
        </p:blipFill>
        <p:spPr>
          <a:xfrm>
            <a:off x="7111794" y="660828"/>
            <a:ext cx="482600" cy="469900"/>
          </a:xfrm>
          <a:prstGeom prst="rect">
            <a:avLst/>
          </a:prstGeom>
        </p:spPr>
      </p:pic>
      <p:pic>
        <p:nvPicPr>
          <p:cNvPr id="24" name="Picture 23">
            <a:extLst>
              <a:ext uri="{FF2B5EF4-FFF2-40B4-BE49-F238E27FC236}">
                <a16:creationId xmlns:a16="http://schemas.microsoft.com/office/drawing/2014/main" id="{E4D54825-851F-4CB5-8A63-51D56562567F}"/>
              </a:ext>
            </a:extLst>
          </p:cNvPr>
          <p:cNvPicPr>
            <a:picLocks noChangeAspect="1"/>
          </p:cNvPicPr>
          <p:nvPr/>
        </p:nvPicPr>
        <p:blipFill>
          <a:blip r:embed="rId8"/>
          <a:stretch>
            <a:fillRect/>
          </a:stretch>
        </p:blipFill>
        <p:spPr>
          <a:xfrm>
            <a:off x="7110640" y="4023370"/>
            <a:ext cx="469900" cy="469900"/>
          </a:xfrm>
          <a:prstGeom prst="rect">
            <a:avLst/>
          </a:prstGeom>
        </p:spPr>
      </p:pic>
      <p:pic>
        <p:nvPicPr>
          <p:cNvPr id="25" name="Picture 24">
            <a:extLst>
              <a:ext uri="{FF2B5EF4-FFF2-40B4-BE49-F238E27FC236}">
                <a16:creationId xmlns:a16="http://schemas.microsoft.com/office/drawing/2014/main" id="{4CE6585D-E3AE-44FF-89F9-C773DF9B8A60}"/>
              </a:ext>
            </a:extLst>
          </p:cNvPr>
          <p:cNvPicPr>
            <a:picLocks noChangeAspect="1"/>
          </p:cNvPicPr>
          <p:nvPr/>
        </p:nvPicPr>
        <p:blipFill>
          <a:blip r:embed="rId9"/>
          <a:stretch>
            <a:fillRect/>
          </a:stretch>
        </p:blipFill>
        <p:spPr>
          <a:xfrm>
            <a:off x="2695228" y="5487022"/>
            <a:ext cx="457200" cy="457200"/>
          </a:xfrm>
          <a:prstGeom prst="rect">
            <a:avLst/>
          </a:prstGeom>
        </p:spPr>
      </p:pic>
    </p:spTree>
    <p:extLst>
      <p:ext uri="{BB962C8B-B14F-4D97-AF65-F5344CB8AC3E}">
        <p14:creationId xmlns:p14="http://schemas.microsoft.com/office/powerpoint/2010/main" val="120499628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p:cNvSpPr txBox="1">
            <a:spLocks/>
          </p:cNvSpPr>
          <p:nvPr/>
        </p:nvSpPr>
        <p:spPr>
          <a:xfrm>
            <a:off x="635314" y="2892372"/>
            <a:ext cx="5879775" cy="11586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13" spc="0" dirty="0">
                <a:solidFill>
                  <a:schemeClr val="tx1"/>
                </a:solidFill>
                <a:latin typeface="Segoe UI Light" charset="0"/>
                <a:ea typeface="Segoe UI Light" charset="0"/>
                <a:cs typeface="Segoe UI Light" charset="0"/>
              </a:rPr>
              <a:t>Empower Education Administrators</a:t>
            </a:r>
          </a:p>
        </p:txBody>
      </p:sp>
      <p:sp>
        <p:nvSpPr>
          <p:cNvPr id="3" name="TextBox 2">
            <a:extLst>
              <a:ext uri="{FF2B5EF4-FFF2-40B4-BE49-F238E27FC236}">
                <a16:creationId xmlns:a16="http://schemas.microsoft.com/office/drawing/2014/main" id="{F92FF2FB-3E25-4DAF-8874-D444605B2659}"/>
              </a:ext>
            </a:extLst>
          </p:cNvPr>
          <p:cNvSpPr txBox="1"/>
          <p:nvPr/>
        </p:nvSpPr>
        <p:spPr>
          <a:xfrm>
            <a:off x="3169179" y="5243290"/>
            <a:ext cx="8647331" cy="1701737"/>
          </a:xfrm>
          <a:prstGeom prst="rect">
            <a:avLst/>
          </a:prstGeom>
          <a:noFill/>
        </p:spPr>
        <p:txBody>
          <a:bodyPr wrap="square" lIns="179285" tIns="143428" rIns="179285" bIns="143428" rtlCol="0">
            <a:spAutoFit/>
          </a:bodyPr>
          <a:lstStyle/>
          <a:p>
            <a:r>
              <a:rPr lang="en-US" sz="2353" dirty="0">
                <a:latin typeface="Segoe UI Light" charset="0"/>
                <a:ea typeface="Segoe UI Light" charset="0"/>
                <a:cs typeface="Segoe UI Light" charset="0"/>
              </a:rPr>
              <a:t>Build reporting systems that presents a consolidated view into student engagement, staff effectiveness and project costs from a facilities perspective across all campuses</a:t>
            </a:r>
          </a:p>
          <a:p>
            <a:pPr>
              <a:lnSpc>
                <a:spcPct val="90000"/>
              </a:lnSpc>
              <a:spcAft>
                <a:spcPts val="588"/>
              </a:spcAft>
            </a:pPr>
            <a:endParaRPr lang="en-US" sz="2353" dirty="0">
              <a:gradFill>
                <a:gsLst>
                  <a:gs pos="2917">
                    <a:schemeClr val="tx1"/>
                  </a:gs>
                  <a:gs pos="30000">
                    <a:schemeClr val="tx1"/>
                  </a:gs>
                </a:gsLst>
                <a:lin ang="5400000" scaled="0"/>
              </a:gradFill>
            </a:endParaRPr>
          </a:p>
        </p:txBody>
      </p:sp>
      <p:cxnSp>
        <p:nvCxnSpPr>
          <p:cNvPr id="6" name="Straight Connector 5">
            <a:extLst>
              <a:ext uri="{FF2B5EF4-FFF2-40B4-BE49-F238E27FC236}">
                <a16:creationId xmlns:a16="http://schemas.microsoft.com/office/drawing/2014/main" id="{4649555D-5E75-4611-B09C-4725B4A4A4BA}"/>
              </a:ext>
            </a:extLst>
          </p:cNvPr>
          <p:cNvCxnSpPr/>
          <p:nvPr/>
        </p:nvCxnSpPr>
        <p:spPr>
          <a:xfrm>
            <a:off x="899722" y="4705766"/>
            <a:ext cx="1019240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5E303E-0784-44A6-875C-B5A4FC76C9D1}"/>
              </a:ext>
            </a:extLst>
          </p:cNvPr>
          <p:cNvSpPr txBox="1"/>
          <p:nvPr/>
        </p:nvSpPr>
        <p:spPr>
          <a:xfrm>
            <a:off x="899722" y="4759887"/>
            <a:ext cx="163891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Solution</a:t>
            </a:r>
          </a:p>
        </p:txBody>
      </p:sp>
      <p:sp>
        <p:nvSpPr>
          <p:cNvPr id="13" name="Rectangle 12">
            <a:extLst>
              <a:ext uri="{FF2B5EF4-FFF2-40B4-BE49-F238E27FC236}">
                <a16:creationId xmlns:a16="http://schemas.microsoft.com/office/drawing/2014/main" id="{E420526D-1915-4529-B090-6B3A71DAF49D}"/>
              </a:ext>
            </a:extLst>
          </p:cNvPr>
          <p:cNvSpPr/>
          <p:nvPr/>
        </p:nvSpPr>
        <p:spPr>
          <a:xfrm>
            <a:off x="7707323" y="305069"/>
            <a:ext cx="3920902" cy="3877183"/>
          </a:xfrm>
          <a:prstGeom prst="rect">
            <a:avLst/>
          </a:prstGeom>
        </p:spPr>
        <p:txBody>
          <a:bodyPr wrap="square">
            <a:spAutoFit/>
          </a:bodyPr>
          <a:lstStyle/>
          <a:p>
            <a:pPr>
              <a:spcAft>
                <a:spcPts val="588"/>
              </a:spcAft>
            </a:pPr>
            <a:r>
              <a:rPr lang="en-US" sz="1765" kern="0" dirty="0">
                <a:latin typeface="Segoe UI Light" charset="0"/>
                <a:ea typeface="Segoe UI Light" charset="0"/>
                <a:cs typeface="Segoe UI Light" charset="0"/>
              </a:rPr>
              <a:t>All up dashboard map view across all schools within the district with ability to drill down with powerful self-service capabilities</a:t>
            </a:r>
          </a:p>
          <a:p>
            <a:pPr>
              <a:spcAft>
                <a:spcPts val="588"/>
              </a:spcAft>
            </a:pPr>
            <a:endParaRPr lang="en-US" sz="1765" kern="0" dirty="0">
              <a:latin typeface="Segoe UI Light" charset="0"/>
              <a:ea typeface="Segoe UI Light" charset="0"/>
              <a:cs typeface="Segoe UI Light" charset="0"/>
            </a:endParaRPr>
          </a:p>
          <a:p>
            <a:pPr>
              <a:spcAft>
                <a:spcPts val="2941"/>
              </a:spcAft>
            </a:pPr>
            <a:r>
              <a:rPr lang="en-US" sz="1765" kern="0" dirty="0">
                <a:latin typeface="Segoe UI Light" charset="0"/>
                <a:ea typeface="Segoe UI Light" charset="0"/>
                <a:cs typeface="Segoe UI Light" charset="0"/>
              </a:rPr>
              <a:t>Determine Staff and student effectiveness – Identify student dropout profiles and take proactive corrective action</a:t>
            </a:r>
          </a:p>
          <a:p>
            <a:pPr>
              <a:spcAft>
                <a:spcPts val="2941"/>
              </a:spcAft>
            </a:pPr>
            <a:r>
              <a:rPr lang="en-US" sz="1765" kern="0" dirty="0">
                <a:latin typeface="Segoe UI Light" charset="0"/>
                <a:ea typeface="Segoe UI Light" charset="0"/>
                <a:cs typeface="Segoe UI Light" charset="0"/>
              </a:rPr>
              <a:t>Determine overall costs of all projects across various campuses as part of the school district to measure ROI</a:t>
            </a:r>
          </a:p>
        </p:txBody>
      </p:sp>
      <p:pic>
        <p:nvPicPr>
          <p:cNvPr id="25" name="Picture 24">
            <a:extLst>
              <a:ext uri="{FF2B5EF4-FFF2-40B4-BE49-F238E27FC236}">
                <a16:creationId xmlns:a16="http://schemas.microsoft.com/office/drawing/2014/main" id="{1412B681-4EA6-4676-80A1-1FA23B38D86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1739676" y="582712"/>
            <a:ext cx="2859006" cy="2309660"/>
          </a:xfrm>
          <a:prstGeom prst="rect">
            <a:avLst/>
          </a:prstGeom>
        </p:spPr>
      </p:pic>
      <p:sp>
        <p:nvSpPr>
          <p:cNvPr id="26" name="TextBox 25">
            <a:extLst>
              <a:ext uri="{FF2B5EF4-FFF2-40B4-BE49-F238E27FC236}">
                <a16:creationId xmlns:a16="http://schemas.microsoft.com/office/drawing/2014/main" id="{A64F429E-E61B-431C-B5CD-F41F00062650}"/>
              </a:ext>
            </a:extLst>
          </p:cNvPr>
          <p:cNvSpPr txBox="1"/>
          <p:nvPr/>
        </p:nvSpPr>
        <p:spPr>
          <a:xfrm>
            <a:off x="1739675" y="2432553"/>
            <a:ext cx="2168919" cy="459819"/>
          </a:xfrm>
          <a:prstGeom prst="rect">
            <a:avLst/>
          </a:prstGeom>
          <a:solidFill>
            <a:srgbClr val="00B0F0"/>
          </a:solidFill>
        </p:spPr>
        <p:txBody>
          <a:bodyPr wrap="square" rtlCol="0">
            <a:spAutoFit/>
          </a:bodyPr>
          <a:lstStyle>
            <a:defPPr>
              <a:defRPr lang="en-US"/>
            </a:defPPr>
            <a:lvl1pPr>
              <a:defRPr sz="2400">
                <a:solidFill>
                  <a:schemeClr val="bg1"/>
                </a:solidFill>
                <a:latin typeface="Segoe UI" panose="020B0502040204020203" pitchFamily="34" charset="0"/>
                <a:cs typeface="Segoe UI" panose="020B0502040204020203" pitchFamily="34" charset="0"/>
              </a:defRPr>
            </a:lvl1pPr>
          </a:lstStyle>
          <a:p>
            <a:r>
              <a:rPr lang="en-US" dirty="0"/>
              <a:t>Administrators</a:t>
            </a:r>
          </a:p>
        </p:txBody>
      </p:sp>
      <p:pic>
        <p:nvPicPr>
          <p:cNvPr id="15" name="Picture 14">
            <a:extLst>
              <a:ext uri="{FF2B5EF4-FFF2-40B4-BE49-F238E27FC236}">
                <a16:creationId xmlns:a16="http://schemas.microsoft.com/office/drawing/2014/main" id="{631F010A-0319-45E5-8284-21C9B3AEA9C5}"/>
              </a:ext>
            </a:extLst>
          </p:cNvPr>
          <p:cNvPicPr>
            <a:picLocks noChangeAspect="1"/>
          </p:cNvPicPr>
          <p:nvPr/>
        </p:nvPicPr>
        <p:blipFill>
          <a:blip r:embed="rId4">
            <a:duotone>
              <a:prstClr val="black"/>
              <a:schemeClr val="tx2">
                <a:tint val="45000"/>
                <a:satMod val="400000"/>
              </a:schemeClr>
            </a:duotone>
          </a:blip>
          <a:stretch>
            <a:fillRect/>
          </a:stretch>
        </p:blipFill>
        <p:spPr>
          <a:xfrm>
            <a:off x="782038" y="2226772"/>
            <a:ext cx="751715" cy="751715"/>
          </a:xfrm>
          <a:prstGeom prst="rect">
            <a:avLst/>
          </a:prstGeom>
        </p:spPr>
      </p:pic>
      <p:pic>
        <p:nvPicPr>
          <p:cNvPr id="16" name="Picture 15">
            <a:extLst>
              <a:ext uri="{FF2B5EF4-FFF2-40B4-BE49-F238E27FC236}">
                <a16:creationId xmlns:a16="http://schemas.microsoft.com/office/drawing/2014/main" id="{B108E83F-25EF-44BE-ACEA-81D818CF405A}"/>
              </a:ext>
            </a:extLst>
          </p:cNvPr>
          <p:cNvPicPr>
            <a:picLocks noChangeAspect="1"/>
          </p:cNvPicPr>
          <p:nvPr/>
        </p:nvPicPr>
        <p:blipFill>
          <a:blip r:embed="rId5"/>
          <a:stretch>
            <a:fillRect/>
          </a:stretch>
        </p:blipFill>
        <p:spPr>
          <a:xfrm>
            <a:off x="7154123" y="1923794"/>
            <a:ext cx="482600" cy="482600"/>
          </a:xfrm>
          <a:prstGeom prst="rect">
            <a:avLst/>
          </a:prstGeom>
        </p:spPr>
      </p:pic>
      <p:pic>
        <p:nvPicPr>
          <p:cNvPr id="17" name="Picture 16">
            <a:extLst>
              <a:ext uri="{FF2B5EF4-FFF2-40B4-BE49-F238E27FC236}">
                <a16:creationId xmlns:a16="http://schemas.microsoft.com/office/drawing/2014/main" id="{44A3813D-0C92-45B8-BA9F-388A3E1AD901}"/>
              </a:ext>
            </a:extLst>
          </p:cNvPr>
          <p:cNvPicPr>
            <a:picLocks noChangeAspect="1"/>
          </p:cNvPicPr>
          <p:nvPr/>
        </p:nvPicPr>
        <p:blipFill>
          <a:blip r:embed="rId6"/>
          <a:stretch>
            <a:fillRect/>
          </a:stretch>
        </p:blipFill>
        <p:spPr>
          <a:xfrm>
            <a:off x="7154123" y="348247"/>
            <a:ext cx="482600" cy="469900"/>
          </a:xfrm>
          <a:prstGeom prst="rect">
            <a:avLst/>
          </a:prstGeom>
        </p:spPr>
      </p:pic>
      <p:pic>
        <p:nvPicPr>
          <p:cNvPr id="21" name="Picture 20">
            <a:extLst>
              <a:ext uri="{FF2B5EF4-FFF2-40B4-BE49-F238E27FC236}">
                <a16:creationId xmlns:a16="http://schemas.microsoft.com/office/drawing/2014/main" id="{C3F25E22-400D-41FE-91B3-A86C6EE05F4A}"/>
              </a:ext>
            </a:extLst>
          </p:cNvPr>
          <p:cNvPicPr>
            <a:picLocks noChangeAspect="1"/>
          </p:cNvPicPr>
          <p:nvPr/>
        </p:nvPicPr>
        <p:blipFill>
          <a:blip r:embed="rId7">
            <a:duotone>
              <a:prstClr val="black"/>
              <a:schemeClr val="tx2">
                <a:tint val="45000"/>
                <a:satMod val="400000"/>
              </a:schemeClr>
            </a:duotone>
          </a:blip>
          <a:stretch>
            <a:fillRect/>
          </a:stretch>
        </p:blipFill>
        <p:spPr>
          <a:xfrm>
            <a:off x="2123444" y="5401576"/>
            <a:ext cx="733955" cy="733955"/>
          </a:xfrm>
          <a:prstGeom prst="rect">
            <a:avLst/>
          </a:prstGeom>
        </p:spPr>
      </p:pic>
      <p:pic>
        <p:nvPicPr>
          <p:cNvPr id="22" name="Picture 21">
            <a:extLst>
              <a:ext uri="{FF2B5EF4-FFF2-40B4-BE49-F238E27FC236}">
                <a16:creationId xmlns:a16="http://schemas.microsoft.com/office/drawing/2014/main" id="{391A404E-AB3D-42CE-A354-C2584E0D9593}"/>
              </a:ext>
            </a:extLst>
          </p:cNvPr>
          <p:cNvPicPr>
            <a:picLocks noChangeAspect="1"/>
          </p:cNvPicPr>
          <p:nvPr/>
        </p:nvPicPr>
        <p:blipFill>
          <a:blip r:embed="rId8"/>
          <a:stretch>
            <a:fillRect/>
          </a:stretch>
        </p:blipFill>
        <p:spPr>
          <a:xfrm>
            <a:off x="7154123" y="3305854"/>
            <a:ext cx="469900" cy="469900"/>
          </a:xfrm>
          <a:prstGeom prst="rect">
            <a:avLst/>
          </a:prstGeom>
        </p:spPr>
      </p:pic>
    </p:spTree>
    <p:extLst>
      <p:ext uri="{BB962C8B-B14F-4D97-AF65-F5344CB8AC3E}">
        <p14:creationId xmlns:p14="http://schemas.microsoft.com/office/powerpoint/2010/main" val="273031010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p:cNvSpPr txBox="1">
            <a:spLocks/>
          </p:cNvSpPr>
          <p:nvPr/>
        </p:nvSpPr>
        <p:spPr>
          <a:xfrm>
            <a:off x="635314" y="2892372"/>
            <a:ext cx="5879775" cy="11586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313" spc="0" dirty="0">
                <a:solidFill>
                  <a:schemeClr val="tx1"/>
                </a:solidFill>
                <a:latin typeface="Segoe UI Light" charset="0"/>
                <a:ea typeface="Segoe UI Light" charset="0"/>
                <a:cs typeface="Segoe UI Light" charset="0"/>
              </a:rPr>
              <a:t>Optimize Institutions</a:t>
            </a:r>
          </a:p>
        </p:txBody>
      </p:sp>
      <p:sp>
        <p:nvSpPr>
          <p:cNvPr id="3" name="TextBox 2">
            <a:extLst>
              <a:ext uri="{FF2B5EF4-FFF2-40B4-BE49-F238E27FC236}">
                <a16:creationId xmlns:a16="http://schemas.microsoft.com/office/drawing/2014/main" id="{F92FF2FB-3E25-4DAF-8874-D444605B2659}"/>
              </a:ext>
            </a:extLst>
          </p:cNvPr>
          <p:cNvSpPr txBox="1"/>
          <p:nvPr/>
        </p:nvSpPr>
        <p:spPr>
          <a:xfrm>
            <a:off x="3169179" y="5442494"/>
            <a:ext cx="8647331" cy="1013800"/>
          </a:xfrm>
          <a:prstGeom prst="rect">
            <a:avLst/>
          </a:prstGeom>
          <a:noFill/>
        </p:spPr>
        <p:txBody>
          <a:bodyPr wrap="square" lIns="179285" tIns="143428" rIns="179285" bIns="143428" rtlCol="0">
            <a:spAutoFit/>
          </a:bodyPr>
          <a:lstStyle/>
          <a:p>
            <a:r>
              <a:rPr lang="en-US" sz="2353" dirty="0">
                <a:latin typeface="Segoe UI Light" charset="0"/>
                <a:ea typeface="Segoe UI Light" charset="0"/>
                <a:cs typeface="Segoe UI Light" charset="0"/>
              </a:rPr>
              <a:t>Build reporting systems that presents a drill-down project based cost view across all connected campuses</a:t>
            </a:r>
            <a:endParaRPr lang="en-US" sz="2353" dirty="0">
              <a:gradFill>
                <a:gsLst>
                  <a:gs pos="2917">
                    <a:schemeClr val="tx1"/>
                  </a:gs>
                  <a:gs pos="30000">
                    <a:schemeClr val="tx1"/>
                  </a:gs>
                </a:gsLst>
                <a:lin ang="5400000" scaled="0"/>
              </a:gradFill>
            </a:endParaRPr>
          </a:p>
        </p:txBody>
      </p:sp>
      <p:cxnSp>
        <p:nvCxnSpPr>
          <p:cNvPr id="6" name="Straight Connector 5">
            <a:extLst>
              <a:ext uri="{FF2B5EF4-FFF2-40B4-BE49-F238E27FC236}">
                <a16:creationId xmlns:a16="http://schemas.microsoft.com/office/drawing/2014/main" id="{4649555D-5E75-4611-B09C-4725B4A4A4BA}"/>
              </a:ext>
            </a:extLst>
          </p:cNvPr>
          <p:cNvCxnSpPr/>
          <p:nvPr/>
        </p:nvCxnSpPr>
        <p:spPr>
          <a:xfrm>
            <a:off x="899722" y="4986466"/>
            <a:ext cx="1019240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5E303E-0784-44A6-875C-B5A4FC76C9D1}"/>
              </a:ext>
            </a:extLst>
          </p:cNvPr>
          <p:cNvSpPr txBox="1"/>
          <p:nvPr/>
        </p:nvSpPr>
        <p:spPr>
          <a:xfrm>
            <a:off x="899722" y="4959090"/>
            <a:ext cx="163891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Solution</a:t>
            </a:r>
          </a:p>
        </p:txBody>
      </p:sp>
      <p:sp>
        <p:nvSpPr>
          <p:cNvPr id="13" name="Rectangle 12">
            <a:extLst>
              <a:ext uri="{FF2B5EF4-FFF2-40B4-BE49-F238E27FC236}">
                <a16:creationId xmlns:a16="http://schemas.microsoft.com/office/drawing/2014/main" id="{E420526D-1915-4529-B090-6B3A71DAF49D}"/>
              </a:ext>
            </a:extLst>
          </p:cNvPr>
          <p:cNvSpPr/>
          <p:nvPr/>
        </p:nvSpPr>
        <p:spPr>
          <a:xfrm>
            <a:off x="7554319" y="437620"/>
            <a:ext cx="3920902" cy="4480636"/>
          </a:xfrm>
          <a:prstGeom prst="rect">
            <a:avLst/>
          </a:prstGeom>
        </p:spPr>
        <p:txBody>
          <a:bodyPr wrap="square">
            <a:spAutoFit/>
          </a:bodyPr>
          <a:lstStyle/>
          <a:p>
            <a:pPr>
              <a:spcAft>
                <a:spcPts val="2941"/>
              </a:spcAft>
              <a:defRPr/>
            </a:pPr>
            <a:r>
              <a:rPr lang="en-US" sz="1765" kern="0" dirty="0">
                <a:latin typeface="Segoe UI Light" charset="0"/>
                <a:cs typeface="Segoe UI Light" charset="0"/>
              </a:rPr>
              <a:t>Collect, manage, and analyze maintenance requests to simplify facilities work</a:t>
            </a:r>
          </a:p>
          <a:p>
            <a:pPr>
              <a:spcAft>
                <a:spcPts val="2941"/>
              </a:spcAft>
              <a:buSzPct val="100000"/>
              <a:defRPr/>
            </a:pPr>
            <a:r>
              <a:rPr lang="en-US" sz="1765" kern="0" dirty="0">
                <a:latin typeface="Segoe UI Light" charset="0"/>
                <a:cs typeface="Segoe UI Light" charset="0"/>
              </a:rPr>
              <a:t>Run analytics on requests to understand different scenarios, like repair vs. purchase, and prepare institutions for upcoming expenses.</a:t>
            </a:r>
          </a:p>
          <a:p>
            <a:pPr>
              <a:spcAft>
                <a:spcPts val="2941"/>
              </a:spcAft>
            </a:pPr>
            <a:r>
              <a:rPr lang="en-US" sz="1765" kern="0" dirty="0">
                <a:latin typeface="Segoe UI Light" charset="0"/>
                <a:ea typeface="Segoe UI Light" charset="0"/>
                <a:cs typeface="Segoe UI Light" charset="0"/>
              </a:rPr>
              <a:t>Scale to more advanced scenarios with connected campuses with Azure IoT solution</a:t>
            </a:r>
          </a:p>
          <a:p>
            <a:pPr>
              <a:spcAft>
                <a:spcPts val="2941"/>
              </a:spcAft>
            </a:pPr>
            <a:r>
              <a:rPr lang="en-US" sz="1765" kern="0" dirty="0">
                <a:latin typeface="Segoe UI Light" charset="0"/>
                <a:ea typeface="Segoe UI Light" charset="0"/>
                <a:cs typeface="Segoe UI Light" charset="0"/>
              </a:rPr>
              <a:t>Optimize solutions to lower project costs to drive ROI</a:t>
            </a:r>
          </a:p>
        </p:txBody>
      </p:sp>
      <p:pic>
        <p:nvPicPr>
          <p:cNvPr id="24" name="Picture 23">
            <a:extLst>
              <a:ext uri="{FF2B5EF4-FFF2-40B4-BE49-F238E27FC236}">
                <a16:creationId xmlns:a16="http://schemas.microsoft.com/office/drawing/2014/main" id="{19E4AE6D-C78D-412C-BA13-005D50DF0655}"/>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1371414" y="584179"/>
            <a:ext cx="2859631" cy="2308193"/>
          </a:xfrm>
          <a:prstGeom prst="rect">
            <a:avLst/>
          </a:prstGeom>
        </p:spPr>
      </p:pic>
      <p:sp>
        <p:nvSpPr>
          <p:cNvPr id="25" name="TextBox 24">
            <a:extLst>
              <a:ext uri="{FF2B5EF4-FFF2-40B4-BE49-F238E27FC236}">
                <a16:creationId xmlns:a16="http://schemas.microsoft.com/office/drawing/2014/main" id="{76AC284C-660D-4CE9-A876-B5AC6CBC3F60}"/>
              </a:ext>
            </a:extLst>
          </p:cNvPr>
          <p:cNvSpPr txBox="1"/>
          <p:nvPr/>
        </p:nvSpPr>
        <p:spPr>
          <a:xfrm>
            <a:off x="1371413" y="2426100"/>
            <a:ext cx="1880050" cy="468972"/>
          </a:xfrm>
          <a:prstGeom prst="rect">
            <a:avLst/>
          </a:prstGeom>
          <a:solidFill>
            <a:srgbClr val="00B0F0"/>
          </a:solidFill>
        </p:spPr>
        <p:txBody>
          <a:bodyPr wrap="square" rtlCol="0">
            <a:spAutoFit/>
          </a:bodyPr>
          <a:lstStyle>
            <a:defPPr>
              <a:defRPr lang="en-US"/>
            </a:defPPr>
            <a:lvl1pPr>
              <a:defRPr sz="2400">
                <a:solidFill>
                  <a:schemeClr val="bg1"/>
                </a:solidFill>
                <a:latin typeface="Segoe UI" panose="020B0502040204020203" pitchFamily="34" charset="0"/>
                <a:cs typeface="Segoe UI" panose="020B0502040204020203" pitchFamily="34" charset="0"/>
              </a:defRPr>
            </a:lvl1pPr>
          </a:lstStyle>
          <a:p>
            <a:r>
              <a:rPr lang="en-US" dirty="0"/>
              <a:t>Facilities</a:t>
            </a:r>
          </a:p>
        </p:txBody>
      </p:sp>
      <p:pic>
        <p:nvPicPr>
          <p:cNvPr id="16" name="Picture 15">
            <a:extLst>
              <a:ext uri="{FF2B5EF4-FFF2-40B4-BE49-F238E27FC236}">
                <a16:creationId xmlns:a16="http://schemas.microsoft.com/office/drawing/2014/main" id="{2DA77E99-60B4-49B7-9F75-3DBFE6411BF6}"/>
              </a:ext>
            </a:extLst>
          </p:cNvPr>
          <p:cNvPicPr>
            <a:picLocks noChangeAspect="1"/>
          </p:cNvPicPr>
          <p:nvPr/>
        </p:nvPicPr>
        <p:blipFill>
          <a:blip r:embed="rId4">
            <a:duotone>
              <a:schemeClr val="accent1">
                <a:shade val="45000"/>
                <a:satMod val="135000"/>
              </a:schemeClr>
              <a:prstClr val="white"/>
            </a:duotone>
          </a:blip>
          <a:stretch>
            <a:fillRect/>
          </a:stretch>
        </p:blipFill>
        <p:spPr>
          <a:xfrm>
            <a:off x="676463" y="2467273"/>
            <a:ext cx="482600" cy="482600"/>
          </a:xfrm>
          <a:prstGeom prst="rect">
            <a:avLst/>
          </a:prstGeom>
        </p:spPr>
      </p:pic>
      <p:pic>
        <p:nvPicPr>
          <p:cNvPr id="19" name="Picture 18">
            <a:extLst>
              <a:ext uri="{FF2B5EF4-FFF2-40B4-BE49-F238E27FC236}">
                <a16:creationId xmlns:a16="http://schemas.microsoft.com/office/drawing/2014/main" id="{8437529F-69EB-49FB-96A2-05ED2F7D6B66}"/>
              </a:ext>
            </a:extLst>
          </p:cNvPr>
          <p:cNvPicPr>
            <a:picLocks noChangeAspect="1"/>
          </p:cNvPicPr>
          <p:nvPr/>
        </p:nvPicPr>
        <p:blipFill>
          <a:blip r:embed="rId5"/>
          <a:stretch>
            <a:fillRect/>
          </a:stretch>
        </p:blipFill>
        <p:spPr>
          <a:xfrm>
            <a:off x="7003352" y="537018"/>
            <a:ext cx="482600" cy="482600"/>
          </a:xfrm>
          <a:prstGeom prst="rect">
            <a:avLst/>
          </a:prstGeom>
        </p:spPr>
      </p:pic>
      <p:pic>
        <p:nvPicPr>
          <p:cNvPr id="21" name="Picture 20">
            <a:extLst>
              <a:ext uri="{FF2B5EF4-FFF2-40B4-BE49-F238E27FC236}">
                <a16:creationId xmlns:a16="http://schemas.microsoft.com/office/drawing/2014/main" id="{A0CEF401-3AAB-4511-A756-8C9F31B7464A}"/>
              </a:ext>
            </a:extLst>
          </p:cNvPr>
          <p:cNvPicPr>
            <a:picLocks noChangeAspect="1"/>
          </p:cNvPicPr>
          <p:nvPr/>
        </p:nvPicPr>
        <p:blipFill>
          <a:blip r:embed="rId6">
            <a:duotone>
              <a:prstClr val="black"/>
              <a:schemeClr val="tx2">
                <a:tint val="45000"/>
                <a:satMod val="400000"/>
              </a:schemeClr>
            </a:duotone>
          </a:blip>
          <a:stretch>
            <a:fillRect/>
          </a:stretch>
        </p:blipFill>
        <p:spPr>
          <a:xfrm>
            <a:off x="2123444" y="5766824"/>
            <a:ext cx="733955" cy="733955"/>
          </a:xfrm>
          <a:prstGeom prst="rect">
            <a:avLst/>
          </a:prstGeom>
        </p:spPr>
      </p:pic>
      <p:pic>
        <p:nvPicPr>
          <p:cNvPr id="26" name="Picture 25">
            <a:extLst>
              <a:ext uri="{FF2B5EF4-FFF2-40B4-BE49-F238E27FC236}">
                <a16:creationId xmlns:a16="http://schemas.microsoft.com/office/drawing/2014/main" id="{12FDD067-9A40-4B65-90BE-4B732D2C4A89}"/>
              </a:ext>
            </a:extLst>
          </p:cNvPr>
          <p:cNvPicPr>
            <a:picLocks noChangeAspect="1"/>
          </p:cNvPicPr>
          <p:nvPr/>
        </p:nvPicPr>
        <p:blipFill>
          <a:blip r:embed="rId7"/>
          <a:stretch>
            <a:fillRect/>
          </a:stretch>
        </p:blipFill>
        <p:spPr>
          <a:xfrm>
            <a:off x="7003352" y="1722176"/>
            <a:ext cx="482600" cy="469900"/>
          </a:xfrm>
          <a:prstGeom prst="rect">
            <a:avLst/>
          </a:prstGeom>
        </p:spPr>
      </p:pic>
      <p:pic>
        <p:nvPicPr>
          <p:cNvPr id="27" name="Picture 26">
            <a:extLst>
              <a:ext uri="{FF2B5EF4-FFF2-40B4-BE49-F238E27FC236}">
                <a16:creationId xmlns:a16="http://schemas.microsoft.com/office/drawing/2014/main" id="{D7B7AFAE-8F9B-492D-80D6-2A00FE4760EB}"/>
              </a:ext>
            </a:extLst>
          </p:cNvPr>
          <p:cNvPicPr>
            <a:picLocks noChangeAspect="1"/>
          </p:cNvPicPr>
          <p:nvPr/>
        </p:nvPicPr>
        <p:blipFill>
          <a:blip r:embed="rId8"/>
          <a:stretch>
            <a:fillRect/>
          </a:stretch>
        </p:blipFill>
        <p:spPr>
          <a:xfrm>
            <a:off x="7016052" y="3175636"/>
            <a:ext cx="469900" cy="469900"/>
          </a:xfrm>
          <a:prstGeom prst="rect">
            <a:avLst/>
          </a:prstGeom>
        </p:spPr>
      </p:pic>
      <p:pic>
        <p:nvPicPr>
          <p:cNvPr id="28" name="Picture 27">
            <a:extLst>
              <a:ext uri="{FF2B5EF4-FFF2-40B4-BE49-F238E27FC236}">
                <a16:creationId xmlns:a16="http://schemas.microsoft.com/office/drawing/2014/main" id="{3CCF4758-50AE-4C1F-9C4B-864CE8E4F5FE}"/>
              </a:ext>
            </a:extLst>
          </p:cNvPr>
          <p:cNvPicPr>
            <a:picLocks noChangeAspect="1"/>
          </p:cNvPicPr>
          <p:nvPr/>
        </p:nvPicPr>
        <p:blipFill>
          <a:blip r:embed="rId9"/>
          <a:stretch>
            <a:fillRect/>
          </a:stretch>
        </p:blipFill>
        <p:spPr>
          <a:xfrm>
            <a:off x="7016052" y="4313431"/>
            <a:ext cx="469900" cy="469900"/>
          </a:xfrm>
          <a:prstGeom prst="rect">
            <a:avLst/>
          </a:prstGeom>
        </p:spPr>
      </p:pic>
    </p:spTree>
    <p:extLst>
      <p:ext uri="{BB962C8B-B14F-4D97-AF65-F5344CB8AC3E}">
        <p14:creationId xmlns:p14="http://schemas.microsoft.com/office/powerpoint/2010/main" val="221581807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588220" y="1666444"/>
            <a:ext cx="2240721" cy="4614639"/>
            <a:chOff x="9588714" y="1666194"/>
            <a:chExt cx="2241039" cy="4615293"/>
          </a:xfrm>
        </p:grpSpPr>
        <p:sp>
          <p:nvSpPr>
            <p:cNvPr id="5" name="Rectangle 4"/>
            <p:cNvSpPr/>
            <p:nvPr/>
          </p:nvSpPr>
          <p:spPr>
            <a:xfrm>
              <a:off x="10329146" y="5953575"/>
              <a:ext cx="1500607" cy="327912"/>
            </a:xfrm>
            <a:prstGeom prst="rect">
              <a:avLst/>
            </a:prstGeom>
          </p:spPr>
          <p:txBody>
            <a:bodyPr wrap="none" lIns="0" tIns="0" rIns="0" bIns="0" anchor="ctr">
              <a:noAutofit/>
            </a:bodyPr>
            <a:lstStyle/>
            <a:p>
              <a:pPr defTabSz="914225">
                <a:lnSpc>
                  <a:spcPct val="90000"/>
                </a:lnSpc>
                <a:defRPr/>
              </a:pPr>
              <a:r>
                <a:rPr lang="en-US" sz="2400" kern="0" dirty="0">
                  <a:solidFill>
                    <a:srgbClr val="002050"/>
                  </a:solidFill>
                  <a:latin typeface="Segoe UI Light"/>
                </a:rPr>
                <a:t>Action</a:t>
              </a:r>
            </a:p>
          </p:txBody>
        </p:sp>
        <p:sp>
          <p:nvSpPr>
            <p:cNvPr id="6" name="Freeform 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14225">
                <a:defRPr/>
              </a:pPr>
              <a:endParaRPr lang="en-US" kern="0" dirty="0">
                <a:solidFill>
                  <a:srgbClr val="FFFFFF"/>
                </a:solidFill>
                <a:latin typeface="Segoe UI"/>
              </a:endParaRPr>
            </a:p>
          </p:txBody>
        </p:sp>
        <p:sp>
          <p:nvSpPr>
            <p:cNvPr id="7" name="TextBox 6"/>
            <p:cNvSpPr txBox="1"/>
            <p:nvPr/>
          </p:nvSpPr>
          <p:spPr>
            <a:xfrm>
              <a:off x="10381650" y="1978779"/>
              <a:ext cx="1090058" cy="461622"/>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200" kern="0" spc="-30" dirty="0">
                  <a:solidFill>
                    <a:srgbClr val="002050"/>
                  </a:solidFill>
                  <a:latin typeface="Segoe UI Semilight" panose="020B0402040204020203" pitchFamily="34" charset="0"/>
                  <a:cs typeface="Segoe UI Semilight" panose="020B0402040204020203" pitchFamily="34" charset="0"/>
                </a:rPr>
                <a:t>People</a:t>
              </a:r>
            </a:p>
          </p:txBody>
        </p:sp>
        <p:sp>
          <p:nvSpPr>
            <p:cNvPr id="8" name="TextBox 7"/>
            <p:cNvSpPr txBox="1"/>
            <p:nvPr/>
          </p:nvSpPr>
          <p:spPr>
            <a:xfrm>
              <a:off x="10650440" y="5204331"/>
              <a:ext cx="868271" cy="332446"/>
            </a:xfrm>
            <a:prstGeom prst="rect">
              <a:avLst/>
            </a:prstGeom>
            <a:noFill/>
          </p:spPr>
          <p:txBody>
            <a:bodyPr wrap="square" lIns="0" tIns="0" rIns="0" bIns="0" rtlCol="0">
              <a:spAutoFit/>
            </a:bodyPr>
            <a:lstStyle/>
            <a:p>
              <a:pPr defTabSz="932384">
                <a:lnSpc>
                  <a:spcPct val="90000"/>
                </a:lnSpc>
                <a:spcBef>
                  <a:spcPct val="0"/>
                </a:spcBef>
                <a:spcAft>
                  <a:spcPts val="600"/>
                </a:spcAft>
                <a:defRPr/>
              </a:pPr>
              <a:r>
                <a:rPr lang="en-US" sz="1200" kern="0" spc="-30" dirty="0">
                  <a:solidFill>
                    <a:srgbClr val="002050"/>
                  </a:solidFill>
                  <a:latin typeface="Segoe UI Semilight" panose="020B0402040204020203" pitchFamily="34" charset="0"/>
                  <a:cs typeface="Segoe UI Semilight" panose="020B0402040204020203" pitchFamily="34" charset="0"/>
                </a:rPr>
                <a:t>Automated </a:t>
              </a:r>
              <a:br>
                <a:rPr lang="en-US" sz="1200" kern="0" spc="-30" dirty="0">
                  <a:solidFill>
                    <a:srgbClr val="002050"/>
                  </a:solidFill>
                  <a:latin typeface="Segoe UI Semilight" panose="020B0402040204020203" pitchFamily="34" charset="0"/>
                  <a:cs typeface="Segoe UI Semilight" panose="020B0402040204020203" pitchFamily="34" charset="0"/>
                </a:rPr>
              </a:br>
              <a:r>
                <a:rPr lang="en-US" sz="1200" kern="0" spc="-30" dirty="0">
                  <a:solidFill>
                    <a:srgbClr val="002050"/>
                  </a:solidFill>
                  <a:latin typeface="Segoe UI Semilight" panose="020B0402040204020203" pitchFamily="34" charset="0"/>
                  <a:cs typeface="Segoe UI Semilight" panose="020B0402040204020203" pitchFamily="34" charset="0"/>
                </a:rPr>
                <a:t>Systems</a:t>
              </a:r>
            </a:p>
          </p:txBody>
        </p:sp>
        <p:grpSp>
          <p:nvGrpSpPr>
            <p:cNvPr id="9" name="Group 8"/>
            <p:cNvGrpSpPr/>
            <p:nvPr/>
          </p:nvGrpSpPr>
          <p:grpSpPr>
            <a:xfrm>
              <a:off x="9984119" y="2016920"/>
              <a:ext cx="377227" cy="385340"/>
              <a:chOff x="6112510" y="6954657"/>
              <a:chExt cx="1181100" cy="1206500"/>
            </a:xfrm>
            <a:solidFill>
              <a:srgbClr val="0078D7"/>
            </a:solidFill>
          </p:grpSpPr>
          <p:sp>
            <p:nvSpPr>
              <p:cNvPr id="2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2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2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3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grpSp>
        <p:grpSp>
          <p:nvGrpSpPr>
            <p:cNvPr id="10" name="Group 9"/>
            <p:cNvGrpSpPr/>
            <p:nvPr/>
          </p:nvGrpSpPr>
          <p:grpSpPr>
            <a:xfrm>
              <a:off x="10034296" y="5129436"/>
              <a:ext cx="385751" cy="482188"/>
              <a:chOff x="2954338" y="6831013"/>
              <a:chExt cx="1041400" cy="1301750"/>
            </a:xfrm>
            <a:solidFill>
              <a:srgbClr val="0078D7"/>
            </a:solidFill>
          </p:grpSpPr>
          <p:sp>
            <p:nvSpPr>
              <p:cNvPr id="2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2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grpSp>
        <p:grpSp>
          <p:nvGrpSpPr>
            <p:cNvPr id="11" name="Group 10"/>
            <p:cNvGrpSpPr/>
            <p:nvPr/>
          </p:nvGrpSpPr>
          <p:grpSpPr>
            <a:xfrm>
              <a:off x="9872701" y="3060921"/>
              <a:ext cx="1878892" cy="1542780"/>
              <a:chOff x="9910801" y="2434267"/>
              <a:chExt cx="1878892" cy="1542780"/>
            </a:xfrm>
          </p:grpSpPr>
          <p:sp>
            <p:nvSpPr>
              <p:cNvPr id="12" name="TextBox 11"/>
              <p:cNvSpPr txBox="1"/>
              <p:nvPr/>
            </p:nvSpPr>
            <p:spPr>
              <a:xfrm>
                <a:off x="9910801" y="3234749"/>
                <a:ext cx="1090058" cy="461622"/>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200" kern="0" spc="-30" dirty="0">
                    <a:solidFill>
                      <a:srgbClr val="002050"/>
                    </a:solidFill>
                    <a:latin typeface="Segoe UI Semilight" panose="020B0402040204020203" pitchFamily="34" charset="0"/>
                    <a:cs typeface="Segoe UI Semilight" panose="020B0402040204020203" pitchFamily="34" charset="0"/>
                  </a:rPr>
                  <a:t>Apps</a:t>
                </a:r>
              </a:p>
            </p:txBody>
          </p:sp>
          <p:grpSp>
            <p:nvGrpSpPr>
              <p:cNvPr id="13" name="Group 12"/>
              <p:cNvGrpSpPr/>
              <p:nvPr/>
            </p:nvGrpSpPr>
            <p:grpSpPr>
              <a:xfrm>
                <a:off x="10012430" y="2917883"/>
                <a:ext cx="462396" cy="357669"/>
                <a:chOff x="5007615" y="2323753"/>
                <a:chExt cx="649029" cy="502032"/>
              </a:xfrm>
              <a:solidFill>
                <a:srgbClr val="0078D7"/>
              </a:solidFill>
            </p:grpSpPr>
            <p:sp>
              <p:nvSpPr>
                <p:cNvPr id="23" name="Freeform 2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FFFFFF"/>
                    </a:solidFill>
                    <a:latin typeface="Segoe UI"/>
                  </a:endParaRPr>
                </a:p>
              </p:txBody>
            </p:sp>
            <p:sp>
              <p:nvSpPr>
                <p:cNvPr id="24" name="Freeform 2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FFFFFF"/>
                    </a:solidFill>
                    <a:latin typeface="Segoe UI"/>
                  </a:endParaRPr>
                </a:p>
              </p:txBody>
            </p:sp>
          </p:grpSp>
          <p:grpSp>
            <p:nvGrpSpPr>
              <p:cNvPr id="14" name="Group 13"/>
              <p:cNvGrpSpPr/>
              <p:nvPr/>
            </p:nvGrpSpPr>
            <p:grpSpPr>
              <a:xfrm>
                <a:off x="10486805" y="2434267"/>
                <a:ext cx="1302888" cy="1542780"/>
                <a:chOff x="10486805" y="2923046"/>
                <a:chExt cx="1302888" cy="1542780"/>
              </a:xfrm>
            </p:grpSpPr>
            <p:sp>
              <p:nvSpPr>
                <p:cNvPr id="15" name="Rectangle 1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p:cNvSpPr txBox="1"/>
                <p:nvPr/>
              </p:nvSpPr>
              <p:spPr>
                <a:xfrm>
                  <a:off x="11212738" y="3022354"/>
                  <a:ext cx="473389" cy="161606"/>
                </a:xfrm>
                <a:prstGeom prst="rect">
                  <a:avLst/>
                </a:prstGeom>
                <a:noFill/>
              </p:spPr>
              <p:txBody>
                <a:bodyPr wrap="square" lIns="0" tIns="0" rIns="0" bIns="0" rtlCol="0">
                  <a:spAutoFit/>
                </a:bodyPr>
                <a:lstStyle/>
                <a:p>
                  <a:pPr defTabSz="932384">
                    <a:spcBef>
                      <a:spcPct val="0"/>
                    </a:spcBef>
                    <a:spcAft>
                      <a:spcPts val="600"/>
                    </a:spcAft>
                    <a:defRPr/>
                  </a:pPr>
                  <a:r>
                    <a:rPr lang="en-US" sz="1050" kern="0" dirty="0">
                      <a:solidFill>
                        <a:srgbClr val="505050"/>
                      </a:solidFill>
                      <a:latin typeface="Segoe UI"/>
                      <a:cs typeface="Segoe UI Semilight" panose="020B0402040204020203" pitchFamily="34" charset="0"/>
                    </a:rPr>
                    <a:t>Web</a:t>
                  </a:r>
                </a:p>
              </p:txBody>
            </p:sp>
            <p:sp>
              <p:nvSpPr>
                <p:cNvPr id="17" name="TextBox 16"/>
                <p:cNvSpPr txBox="1"/>
                <p:nvPr/>
              </p:nvSpPr>
              <p:spPr>
                <a:xfrm>
                  <a:off x="11212738" y="3571986"/>
                  <a:ext cx="473389" cy="161606"/>
                </a:xfrm>
                <a:prstGeom prst="rect">
                  <a:avLst/>
                </a:prstGeom>
                <a:noFill/>
              </p:spPr>
              <p:txBody>
                <a:bodyPr wrap="square" lIns="0" tIns="0" rIns="0" bIns="0" rtlCol="0">
                  <a:spAutoFit/>
                </a:bodyPr>
                <a:lstStyle/>
                <a:p>
                  <a:pPr defTabSz="932384">
                    <a:spcBef>
                      <a:spcPct val="0"/>
                    </a:spcBef>
                    <a:spcAft>
                      <a:spcPts val="600"/>
                    </a:spcAft>
                    <a:defRPr/>
                  </a:pPr>
                  <a:r>
                    <a:rPr lang="en-US" sz="1050" kern="0" dirty="0">
                      <a:solidFill>
                        <a:srgbClr val="505050"/>
                      </a:solidFill>
                      <a:latin typeface="Segoe UI"/>
                      <a:cs typeface="Segoe UI Semilight" panose="020B0402040204020203" pitchFamily="34" charset="0"/>
                    </a:rPr>
                    <a:t>Mobile</a:t>
                  </a:r>
                </a:p>
              </p:txBody>
            </p:sp>
            <p:sp>
              <p:nvSpPr>
                <p:cNvPr id="18" name="TextBox 17"/>
                <p:cNvSpPr txBox="1"/>
                <p:nvPr/>
              </p:nvSpPr>
              <p:spPr>
                <a:xfrm>
                  <a:off x="11212738" y="4160203"/>
                  <a:ext cx="473389" cy="161606"/>
                </a:xfrm>
                <a:prstGeom prst="rect">
                  <a:avLst/>
                </a:prstGeom>
                <a:noFill/>
              </p:spPr>
              <p:txBody>
                <a:bodyPr wrap="square" lIns="0" tIns="0" rIns="0" bIns="0" rtlCol="0">
                  <a:spAutoFit/>
                </a:bodyPr>
                <a:lstStyle/>
                <a:p>
                  <a:pPr defTabSz="932384">
                    <a:spcBef>
                      <a:spcPct val="0"/>
                    </a:spcBef>
                    <a:spcAft>
                      <a:spcPts val="600"/>
                    </a:spcAft>
                    <a:defRPr/>
                  </a:pPr>
                  <a:r>
                    <a:rPr lang="en-US" sz="1050" kern="0" dirty="0">
                      <a:solidFill>
                        <a:srgbClr val="505050"/>
                      </a:solidFill>
                      <a:latin typeface="Segoe UI"/>
                      <a:cs typeface="Segoe UI Semilight" panose="020B0402040204020203" pitchFamily="34" charset="0"/>
                    </a:rPr>
                    <a:t>Bots</a:t>
                  </a:r>
                </a:p>
              </p:txBody>
            </p:sp>
            <p:sp>
              <p:nvSpPr>
                <p:cNvPr id="19" name="Freeform 1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FFFFFF"/>
                    </a:solidFill>
                    <a:latin typeface="Segoe UI"/>
                  </a:endParaRPr>
                </a:p>
              </p:txBody>
            </p:sp>
            <p:sp>
              <p:nvSpPr>
                <p:cNvPr id="20" name="Freeform 1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FFFFFF"/>
                    </a:solidFill>
                    <a:latin typeface="Segoe UI"/>
                  </a:endParaRPr>
                </a:p>
              </p:txBody>
            </p:sp>
            <p:sp>
              <p:nvSpPr>
                <p:cNvPr id="21" name="Freeform 2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 name="Straight Connector 2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1" name="Group 30"/>
          <p:cNvGrpSpPr/>
          <p:nvPr/>
        </p:nvGrpSpPr>
        <p:grpSpPr>
          <a:xfrm>
            <a:off x="7329281" y="1657300"/>
            <a:ext cx="2567367" cy="4550586"/>
            <a:chOff x="7329456" y="1657048"/>
            <a:chExt cx="2567731" cy="4551232"/>
          </a:xfrm>
          <a:solidFill>
            <a:srgbClr val="00B0F0"/>
          </a:solidFill>
        </p:grpSpPr>
        <p:sp>
          <p:nvSpPr>
            <p:cNvPr id="32" name="Rectangle 31"/>
            <p:cNvSpPr/>
            <p:nvPr/>
          </p:nvSpPr>
          <p:spPr bwMode="auto">
            <a:xfrm>
              <a:off x="7759315" y="1657048"/>
              <a:ext cx="1857766" cy="2734231"/>
            </a:xfrm>
            <a:prstGeom prst="rect">
              <a:avLst/>
            </a:prstGeom>
            <a:grpFill/>
            <a:ln w="3175">
              <a:noFill/>
            </a:ln>
            <a:effectLst/>
          </p:spPr>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Intelligence</a:t>
              </a:r>
            </a:p>
          </p:txBody>
        </p:sp>
        <p:sp>
          <p:nvSpPr>
            <p:cNvPr id="33" name="Rectangle 32"/>
            <p:cNvSpPr/>
            <p:nvPr/>
          </p:nvSpPr>
          <p:spPr bwMode="auto">
            <a:xfrm>
              <a:off x="7759315" y="4491484"/>
              <a:ext cx="1857766" cy="1352961"/>
            </a:xfrm>
            <a:prstGeom prst="rect">
              <a:avLst/>
            </a:prstGeom>
            <a:grpFill/>
            <a:ln w="3175">
              <a:noFill/>
            </a:ln>
            <a:effectLst/>
          </p:spPr>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4" name="Rectangle 33"/>
            <p:cNvSpPr/>
            <p:nvPr/>
          </p:nvSpPr>
          <p:spPr>
            <a:xfrm>
              <a:off x="8282077" y="3724639"/>
              <a:ext cx="1268870" cy="265009"/>
            </a:xfrm>
            <a:prstGeom prst="rect">
              <a:avLst/>
            </a:prstGeom>
            <a:grpFill/>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Cortana</a:t>
              </a:r>
            </a:p>
          </p:txBody>
        </p:sp>
        <p:grpSp>
          <p:nvGrpSpPr>
            <p:cNvPr id="35" name="Group 34"/>
            <p:cNvGrpSpPr/>
            <p:nvPr/>
          </p:nvGrpSpPr>
          <p:grpSpPr>
            <a:xfrm>
              <a:off x="7886100" y="3695712"/>
              <a:ext cx="315759" cy="315759"/>
              <a:chOff x="3236100" y="589298"/>
              <a:chExt cx="5641200" cy="5641200"/>
            </a:xfrm>
            <a:grpFill/>
          </p:grpSpPr>
          <p:sp>
            <p:nvSpPr>
              <p:cNvPr id="54" name="Freeform 5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3600" kern="0" dirty="0">
                  <a:solidFill>
                    <a:srgbClr val="FFFFFF"/>
                  </a:solidFill>
                  <a:latin typeface="Segoe UI"/>
                  <a:ea typeface="Segoe UI" pitchFamily="34" charset="0"/>
                  <a:cs typeface="Segoe UI" pitchFamily="34" charset="0"/>
                </a:endParaRPr>
              </a:p>
            </p:txBody>
          </p:sp>
          <p:sp>
            <p:nvSpPr>
              <p:cNvPr id="55" name="Freeform 5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3600" kern="0" dirty="0">
                  <a:solidFill>
                    <a:srgbClr val="FFFFFF"/>
                  </a:solidFill>
                  <a:latin typeface="Segoe UI"/>
                  <a:ea typeface="Segoe UI" pitchFamily="34" charset="0"/>
                  <a:cs typeface="Segoe UI" pitchFamily="34" charset="0"/>
                </a:endParaRPr>
              </a:p>
            </p:txBody>
          </p:sp>
        </p:grpSp>
        <p:cxnSp>
          <p:nvCxnSpPr>
            <p:cNvPr id="36" name="Straight Connector 35"/>
            <p:cNvCxnSpPr/>
            <p:nvPr/>
          </p:nvCxnSpPr>
          <p:spPr>
            <a:xfrm>
              <a:off x="7329456" y="6118143"/>
              <a:ext cx="2377440" cy="0"/>
            </a:xfrm>
            <a:prstGeom prst="line">
              <a:avLst/>
            </a:prstGeom>
            <a:grpFill/>
            <a:ln w="28575" cap="flat" cmpd="sng" algn="ctr">
              <a:solidFill>
                <a:srgbClr val="002050"/>
              </a:solidFill>
              <a:prstDash val="solid"/>
              <a:headEnd type="none"/>
              <a:tailEnd type="none"/>
            </a:ln>
            <a:effectLst/>
          </p:spPr>
        </p:cxnSp>
        <p:grpSp>
          <p:nvGrpSpPr>
            <p:cNvPr id="37" name="Group 36"/>
            <p:cNvGrpSpPr/>
            <p:nvPr/>
          </p:nvGrpSpPr>
          <p:grpSpPr>
            <a:xfrm rot="13500000">
              <a:off x="9515255" y="6028138"/>
              <a:ext cx="181498" cy="178786"/>
              <a:chOff x="402446" y="5872915"/>
              <a:chExt cx="292608" cy="288235"/>
            </a:xfrm>
            <a:grpFill/>
          </p:grpSpPr>
          <p:cxnSp>
            <p:nvCxnSpPr>
              <p:cNvPr id="52" name="Straight Connector 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 name="Straight Connector 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8" name="Straight Connector 37"/>
            <p:cNvCxnSpPr/>
            <p:nvPr/>
          </p:nvCxnSpPr>
          <p:spPr>
            <a:xfrm flipH="1">
              <a:off x="9588715" y="3765778"/>
              <a:ext cx="308472" cy="0"/>
            </a:xfrm>
            <a:prstGeom prst="line">
              <a:avLst/>
            </a:prstGeom>
            <a:grpFill/>
            <a:ln w="12700" cap="flat" cmpd="sng" algn="ctr">
              <a:solidFill>
                <a:srgbClr val="0078D7"/>
              </a:solidFill>
              <a:prstDash val="solid"/>
              <a:headEnd type="none"/>
              <a:tailEnd type="none"/>
            </a:ln>
            <a:effectLst/>
          </p:spPr>
        </p:cxnSp>
        <p:sp>
          <p:nvSpPr>
            <p:cNvPr id="39" name="Rectangle 38"/>
            <p:cNvSpPr/>
            <p:nvPr/>
          </p:nvSpPr>
          <p:spPr>
            <a:xfrm>
              <a:off x="8282077" y="3052541"/>
              <a:ext cx="1268870" cy="437684"/>
            </a:xfrm>
            <a:prstGeom prst="rect">
              <a:avLst/>
            </a:prstGeom>
            <a:grpFill/>
          </p:spPr>
          <p:txBody>
            <a:bodyPr wrap="square" anchor="ctr">
              <a:spAutoFit/>
            </a:bodyPr>
            <a:lstStyle/>
            <a:p>
              <a:pPr defTabSz="914225">
                <a:defRPr/>
              </a:pPr>
              <a:r>
                <a:rPr lang="en-US" sz="1100" kern="0" dirty="0">
                  <a:solidFill>
                    <a:srgbClr val="FFFFFF"/>
                  </a:solidFill>
                  <a:latin typeface="Segoe UI"/>
                  <a:cs typeface="Segoe UI Semilight" panose="020B0402040204020203" pitchFamily="34" charset="0"/>
                </a:rPr>
                <a:t>Bot </a:t>
              </a:r>
              <a:br>
                <a:rPr lang="en-US" sz="1100" kern="0" dirty="0">
                  <a:solidFill>
                    <a:srgbClr val="FFFFFF"/>
                  </a:solidFill>
                  <a:latin typeface="Segoe UI"/>
                  <a:cs typeface="Segoe UI Semilight" panose="020B0402040204020203" pitchFamily="34" charset="0"/>
                </a:rPr>
              </a:br>
              <a:r>
                <a:rPr lang="en-US" sz="1100" kern="0" dirty="0">
                  <a:solidFill>
                    <a:srgbClr val="FFFFFF"/>
                  </a:solidFill>
                  <a:latin typeface="Segoe UI"/>
                  <a:cs typeface="Segoe UI Semilight" panose="020B0402040204020203" pitchFamily="34" charset="0"/>
                </a:rPr>
                <a:t>Framework</a:t>
              </a:r>
            </a:p>
          </p:txBody>
        </p:sp>
        <p:sp>
          <p:nvSpPr>
            <p:cNvPr id="40" name="Rectangle 39"/>
            <p:cNvSpPr/>
            <p:nvPr/>
          </p:nvSpPr>
          <p:spPr>
            <a:xfrm>
              <a:off x="8282077" y="2443589"/>
              <a:ext cx="1268870" cy="437684"/>
            </a:xfrm>
            <a:prstGeom prst="rect">
              <a:avLst/>
            </a:prstGeom>
            <a:grpFill/>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Cognitive Services</a:t>
              </a:r>
            </a:p>
          </p:txBody>
        </p:sp>
        <p:grpSp>
          <p:nvGrpSpPr>
            <p:cNvPr id="41" name="Group 40"/>
            <p:cNvGrpSpPr/>
            <p:nvPr/>
          </p:nvGrpSpPr>
          <p:grpSpPr>
            <a:xfrm>
              <a:off x="7830264" y="2521994"/>
              <a:ext cx="427431" cy="274077"/>
              <a:chOff x="7822816" y="2717080"/>
              <a:chExt cx="427431" cy="274077"/>
            </a:xfrm>
            <a:grpFill/>
          </p:grpSpPr>
          <p:sp>
            <p:nvSpPr>
              <p:cNvPr id="50" name="Freeform 4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FFFFFF"/>
                  </a:solidFill>
                  <a:latin typeface="Segoe UI"/>
                </a:endParaRPr>
              </a:p>
            </p:txBody>
          </p:sp>
          <p:sp>
            <p:nvSpPr>
              <p:cNvPr id="5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grpSp>
        <p:sp>
          <p:nvSpPr>
            <p:cNvPr id="42" name="Rectangle 41"/>
            <p:cNvSpPr/>
            <p:nvPr/>
          </p:nvSpPr>
          <p:spPr>
            <a:xfrm>
              <a:off x="8241821" y="5297166"/>
              <a:ext cx="1271016" cy="265009"/>
            </a:xfrm>
            <a:prstGeom prst="rect">
              <a:avLst/>
            </a:prstGeom>
            <a:grpFill/>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Power BI</a:t>
              </a:r>
            </a:p>
          </p:txBody>
        </p:sp>
        <p:grpSp>
          <p:nvGrpSpPr>
            <p:cNvPr id="43" name="Group 42"/>
            <p:cNvGrpSpPr/>
            <p:nvPr/>
          </p:nvGrpSpPr>
          <p:grpSpPr>
            <a:xfrm>
              <a:off x="7884058" y="5324140"/>
              <a:ext cx="324905" cy="207663"/>
              <a:chOff x="7884058" y="5368509"/>
              <a:chExt cx="324905" cy="207663"/>
            </a:xfrm>
            <a:grpFill/>
          </p:grpSpPr>
          <p:sp>
            <p:nvSpPr>
              <p:cNvPr id="4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4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4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4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sp>
            <p:nvSpPr>
              <p:cNvPr id="4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FFFFFF"/>
                  </a:solidFill>
                  <a:latin typeface="Segoe UI"/>
                </a:endParaRPr>
              </a:p>
            </p:txBody>
          </p:sp>
        </p:grpSp>
        <p:sp>
          <p:nvSpPr>
            <p:cNvPr id="44" name="Freeform 4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rgbClr val="FFFFFF"/>
                </a:solidFill>
                <a:latin typeface="Segoe UI"/>
                <a:ea typeface="Segoe UI" pitchFamily="34" charset="0"/>
                <a:cs typeface="Segoe UI" pitchFamily="34" charset="0"/>
              </a:endParaRPr>
            </a:p>
          </p:txBody>
        </p:sp>
      </p:grpSp>
      <p:grpSp>
        <p:nvGrpSpPr>
          <p:cNvPr id="56" name="Group 55"/>
          <p:cNvGrpSpPr/>
          <p:nvPr/>
        </p:nvGrpSpPr>
        <p:grpSpPr>
          <a:xfrm>
            <a:off x="2019947" y="1657300"/>
            <a:ext cx="2377103" cy="4550586"/>
            <a:chOff x="2019368" y="1657048"/>
            <a:chExt cx="2377440" cy="4551232"/>
          </a:xfrm>
          <a:solidFill>
            <a:srgbClr val="00B0F0"/>
          </a:solidFill>
        </p:grpSpPr>
        <p:sp>
          <p:nvSpPr>
            <p:cNvPr id="57" name="Rectangle 56"/>
            <p:cNvSpPr/>
            <p:nvPr/>
          </p:nvSpPr>
          <p:spPr bwMode="auto">
            <a:xfrm>
              <a:off x="2186019" y="1657048"/>
              <a:ext cx="1737360" cy="4187396"/>
            </a:xfrm>
            <a:prstGeom prst="rect">
              <a:avLst/>
            </a:prstGeom>
            <a:grpFill/>
            <a:ln w="3175">
              <a:noFill/>
            </a:ln>
            <a:effectLst/>
          </p:spPr>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Information Management and data ingestion</a:t>
              </a:r>
            </a:p>
          </p:txBody>
        </p:sp>
        <p:sp>
          <p:nvSpPr>
            <p:cNvPr id="58" name="Rectangle 57"/>
            <p:cNvSpPr/>
            <p:nvPr/>
          </p:nvSpPr>
          <p:spPr>
            <a:xfrm>
              <a:off x="2652706" y="4163687"/>
              <a:ext cx="1271016" cy="265009"/>
            </a:xfrm>
            <a:prstGeom prst="rect">
              <a:avLst/>
            </a:prstGeom>
            <a:grpFill/>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Event Hubs</a:t>
              </a:r>
              <a:endParaRPr lang="en-US" sz="1100" kern="0" dirty="0">
                <a:solidFill>
                  <a:srgbClr val="FFFFFF"/>
                </a:solidFill>
                <a:latin typeface="Segoe UI"/>
              </a:endParaRPr>
            </a:p>
          </p:txBody>
        </p:sp>
        <p:cxnSp>
          <p:nvCxnSpPr>
            <p:cNvPr id="59" name="Straight Connector 58"/>
            <p:cNvCxnSpPr/>
            <p:nvPr/>
          </p:nvCxnSpPr>
          <p:spPr>
            <a:xfrm>
              <a:off x="2019368" y="6118143"/>
              <a:ext cx="2377440" cy="0"/>
            </a:xfrm>
            <a:prstGeom prst="line">
              <a:avLst/>
            </a:prstGeom>
            <a:grpFill/>
            <a:ln w="28575" cap="flat" cmpd="sng" algn="ctr">
              <a:solidFill>
                <a:srgbClr val="002050"/>
              </a:solidFill>
              <a:prstDash val="solid"/>
              <a:headEnd type="none"/>
              <a:tailEnd type="none"/>
            </a:ln>
            <a:effectLst/>
          </p:spPr>
        </p:cxnSp>
        <p:grpSp>
          <p:nvGrpSpPr>
            <p:cNvPr id="60" name="Group 59"/>
            <p:cNvGrpSpPr/>
            <p:nvPr/>
          </p:nvGrpSpPr>
          <p:grpSpPr>
            <a:xfrm rot="13500000">
              <a:off x="4205167" y="6028138"/>
              <a:ext cx="181498" cy="178786"/>
              <a:chOff x="402446" y="5872915"/>
              <a:chExt cx="292608" cy="288235"/>
            </a:xfrm>
            <a:grpFill/>
          </p:grpSpPr>
          <p:cxnSp>
            <p:nvCxnSpPr>
              <p:cNvPr id="69" name="Straight Connector 6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70" name="Straight Connector 6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61" name="Rectangle 60"/>
            <p:cNvSpPr/>
            <p:nvPr/>
          </p:nvSpPr>
          <p:spPr>
            <a:xfrm>
              <a:off x="2652706" y="3600849"/>
              <a:ext cx="1271016" cy="265009"/>
            </a:xfrm>
            <a:prstGeom prst="rect">
              <a:avLst/>
            </a:prstGeom>
            <a:grpFill/>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Data Catalog</a:t>
              </a:r>
            </a:p>
          </p:txBody>
        </p:sp>
        <p:grpSp>
          <p:nvGrpSpPr>
            <p:cNvPr id="62" name="Group 61"/>
            <p:cNvGrpSpPr/>
            <p:nvPr/>
          </p:nvGrpSpPr>
          <p:grpSpPr>
            <a:xfrm>
              <a:off x="2337798" y="3119355"/>
              <a:ext cx="263564" cy="728467"/>
              <a:chOff x="3232150" y="382588"/>
              <a:chExt cx="5489575" cy="15172677"/>
            </a:xfrm>
            <a:grpFill/>
          </p:grpSpPr>
          <p:sp>
            <p:nvSpPr>
              <p:cNvPr id="6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67" name="Freeform 11"/>
              <p:cNvSpPr>
                <a:spLocks/>
              </p:cNvSpPr>
              <p:nvPr/>
            </p:nvSpPr>
            <p:spPr bwMode="auto">
              <a:xfrm>
                <a:off x="4281583" y="10614958"/>
                <a:ext cx="3704719" cy="4940307"/>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chemeClr val="bg1"/>
              </a:solidFill>
              <a:ln w="9525">
                <a:solidFill>
                  <a:schemeClr val="bg1"/>
                </a:solidFill>
                <a:round/>
                <a:headEnd/>
                <a:tailEnd/>
              </a:ln>
              <a:extLst/>
            </p:spPr>
            <p:style>
              <a:lnRef idx="2">
                <a:schemeClr val="accent4"/>
              </a:lnRef>
              <a:fillRef idx="1">
                <a:schemeClr val="lt1"/>
              </a:fillRef>
              <a:effectRef idx="0">
                <a:schemeClr val="accent4"/>
              </a:effectRef>
              <a:fontRef idx="minor">
                <a:schemeClr val="dk1"/>
              </a:fontRef>
            </p:style>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6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grpSp>
        <p:sp>
          <p:nvSpPr>
            <p:cNvPr id="63" name="Rectangle 62"/>
            <p:cNvSpPr/>
            <p:nvPr/>
          </p:nvSpPr>
          <p:spPr>
            <a:xfrm>
              <a:off x="2652706" y="2967275"/>
              <a:ext cx="1271016" cy="265009"/>
            </a:xfrm>
            <a:prstGeom prst="rect">
              <a:avLst/>
            </a:prstGeom>
            <a:grpFill/>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Data Factory </a:t>
              </a:r>
              <a:endParaRPr lang="en-US" sz="1100" kern="0" dirty="0">
                <a:solidFill>
                  <a:srgbClr val="FFFFFF"/>
                </a:solidFill>
                <a:latin typeface="Segoe UI"/>
              </a:endParaRPr>
            </a:p>
          </p:txBody>
        </p:sp>
        <p:sp>
          <p:nvSpPr>
            <p:cNvPr id="64" name="Freeform 63"/>
            <p:cNvSpPr/>
            <p:nvPr/>
          </p:nvSpPr>
          <p:spPr bwMode="auto">
            <a:xfrm>
              <a:off x="2333792" y="290601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grpFill/>
            <a:ln>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rgbClr val="FFFFFF"/>
                </a:solidFill>
                <a:latin typeface="Segoe UI"/>
                <a:ea typeface="Segoe UI" pitchFamily="34" charset="0"/>
                <a:cs typeface="Segoe UI" pitchFamily="34" charset="0"/>
              </a:endParaRPr>
            </a:p>
          </p:txBody>
        </p:sp>
        <p:sp>
          <p:nvSpPr>
            <p:cNvPr id="65" name="Freeform 64"/>
            <p:cNvSpPr/>
            <p:nvPr/>
          </p:nvSpPr>
          <p:spPr bwMode="auto">
            <a:xfrm>
              <a:off x="2354114" y="416861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grpFill/>
            <a:ln>
              <a:solidFill>
                <a:schemeClr val="bg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rgbClr val="FFFFFF"/>
                </a:solidFill>
                <a:latin typeface="Segoe UI"/>
                <a:ea typeface="Segoe UI" pitchFamily="34" charset="0"/>
                <a:cs typeface="Segoe UI" pitchFamily="34" charset="0"/>
              </a:endParaRPr>
            </a:p>
          </p:txBody>
        </p:sp>
      </p:grpSp>
      <p:sp>
        <p:nvSpPr>
          <p:cNvPr id="71" name="Rectangle 70"/>
          <p:cNvSpPr/>
          <p:nvPr/>
        </p:nvSpPr>
        <p:spPr bwMode="auto">
          <a:xfrm>
            <a:off x="5901579" y="1657300"/>
            <a:ext cx="1737113" cy="4186802"/>
          </a:xfrm>
          <a:prstGeom prst="rect">
            <a:avLst/>
          </a:prstGeom>
          <a:solidFill>
            <a:srgbClr val="00B0F0"/>
          </a:solidFill>
          <a:ln w="3175">
            <a:noFill/>
          </a:ln>
          <a:effectLst/>
        </p:spPr>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72" name="Rectangle 71"/>
          <p:cNvSpPr/>
          <p:nvPr/>
        </p:nvSpPr>
        <p:spPr>
          <a:xfrm>
            <a:off x="6340485" y="3996415"/>
            <a:ext cx="1268690" cy="610274"/>
          </a:xfrm>
          <a:prstGeom prst="rect">
            <a:avLst/>
          </a:prstGeom>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HDInsight </a:t>
            </a:r>
          </a:p>
          <a:p>
            <a:pPr defTabSz="914225">
              <a:defRPr/>
            </a:pPr>
            <a:r>
              <a:rPr lang="en-US" sz="1100" kern="0" dirty="0">
                <a:solidFill>
                  <a:srgbClr val="FFFFFF"/>
                </a:solidFill>
                <a:latin typeface="Segoe UI"/>
                <a:cs typeface="Segoe UI Semilight" panose="020B0402040204020203" pitchFamily="34" charset="0"/>
              </a:rPr>
              <a:t>(Hadoop and Spark)</a:t>
            </a:r>
          </a:p>
        </p:txBody>
      </p:sp>
      <p:sp>
        <p:nvSpPr>
          <p:cNvPr id="73" name="Rectangle 72"/>
          <p:cNvSpPr/>
          <p:nvPr/>
        </p:nvSpPr>
        <p:spPr>
          <a:xfrm>
            <a:off x="6340485" y="4724557"/>
            <a:ext cx="1268690" cy="264972"/>
          </a:xfrm>
          <a:prstGeom prst="rect">
            <a:avLst/>
          </a:prstGeom>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Stream Analytics</a:t>
            </a:r>
          </a:p>
        </p:txBody>
      </p:sp>
      <p:sp>
        <p:nvSpPr>
          <p:cNvPr id="74" name="Rectangle 73"/>
          <p:cNvSpPr/>
          <p:nvPr/>
        </p:nvSpPr>
        <p:spPr>
          <a:xfrm>
            <a:off x="5123105" y="5932483"/>
            <a:ext cx="1455528" cy="369332"/>
          </a:xfrm>
          <a:prstGeom prst="rect">
            <a:avLst/>
          </a:prstGeom>
        </p:spPr>
        <p:txBody>
          <a:bodyPr wrap="none" lIns="0" tIns="0" rIns="0" bIns="0" anchor="ctr">
            <a:spAutoFit/>
          </a:bodyPr>
          <a:lstStyle/>
          <a:p>
            <a:pPr algn="ctr" defTabSz="724873">
              <a:spcBef>
                <a:spcPct val="0"/>
              </a:spcBef>
              <a:spcAft>
                <a:spcPct val="35000"/>
              </a:spcAft>
              <a:defRPr/>
            </a:pPr>
            <a:r>
              <a:rPr lang="en-US" sz="2400" kern="0" dirty="0">
                <a:solidFill>
                  <a:srgbClr val="002050"/>
                </a:solidFill>
                <a:latin typeface="Segoe UI Light"/>
              </a:rPr>
              <a:t>Intelligence</a:t>
            </a:r>
            <a:endParaRPr lang="en-US" b="1" kern="0" spc="-30" dirty="0">
              <a:solidFill>
                <a:srgbClr val="002050"/>
              </a:solidFill>
              <a:latin typeface="Segoe UI Semilight" panose="020B0402040204020203" pitchFamily="34" charset="0"/>
              <a:cs typeface="Segoe UI Semilight" panose="020B0402040204020203" pitchFamily="34" charset="0"/>
            </a:endParaRPr>
          </a:p>
        </p:txBody>
      </p:sp>
      <p:sp>
        <p:nvSpPr>
          <p:cNvPr id="75" name="Rectangle 74"/>
          <p:cNvSpPr/>
          <p:nvPr/>
        </p:nvSpPr>
        <p:spPr>
          <a:xfrm>
            <a:off x="6340485" y="3497063"/>
            <a:ext cx="1268690" cy="437622"/>
          </a:xfrm>
          <a:prstGeom prst="rect">
            <a:avLst/>
          </a:prstGeom>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Data Lake Analytics</a:t>
            </a:r>
          </a:p>
        </p:txBody>
      </p:sp>
      <p:sp>
        <p:nvSpPr>
          <p:cNvPr id="76" name="Rectangle 75"/>
          <p:cNvSpPr/>
          <p:nvPr/>
        </p:nvSpPr>
        <p:spPr>
          <a:xfrm>
            <a:off x="6340485" y="2884800"/>
            <a:ext cx="1268690" cy="430887"/>
          </a:xfrm>
          <a:prstGeom prst="rect">
            <a:avLst/>
          </a:prstGeom>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Machine Learning</a:t>
            </a:r>
          </a:p>
        </p:txBody>
      </p:sp>
      <p:grpSp>
        <p:nvGrpSpPr>
          <p:cNvPr id="77" name="Group 76"/>
          <p:cNvGrpSpPr/>
          <p:nvPr/>
        </p:nvGrpSpPr>
        <p:grpSpPr>
          <a:xfrm>
            <a:off x="5982723" y="4726877"/>
            <a:ext cx="352605" cy="270867"/>
            <a:chOff x="1260022" y="5196402"/>
            <a:chExt cx="3273425" cy="2514600"/>
          </a:xfrm>
          <a:solidFill>
            <a:srgbClr val="FFFFFF"/>
          </a:solidFill>
        </p:grpSpPr>
        <p:sp>
          <p:nvSpPr>
            <p:cNvPr id="78" name="Freeform 77"/>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dirty="0">
                <a:solidFill>
                  <a:srgbClr val="FFFFFF"/>
                </a:solidFill>
                <a:latin typeface="Segoe UI"/>
              </a:endParaRPr>
            </a:p>
          </p:txBody>
        </p:sp>
        <p:sp>
          <p:nvSpPr>
            <p:cNvPr id="79" name="Freeform 78"/>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dirty="0">
                <a:solidFill>
                  <a:srgbClr val="FFFFFF"/>
                </a:solidFill>
                <a:latin typeface="Segoe UI"/>
              </a:endParaRPr>
            </a:p>
          </p:txBody>
        </p:sp>
        <p:sp>
          <p:nvSpPr>
            <p:cNvPr id="80" name="Freeform 79"/>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dirty="0">
                <a:solidFill>
                  <a:srgbClr val="FFFFFF"/>
                </a:solidFill>
                <a:latin typeface="Segoe UI"/>
              </a:endParaRPr>
            </a:p>
          </p:txBody>
        </p:sp>
        <p:sp>
          <p:nvSpPr>
            <p:cNvPr id="81" name="Freeform 80"/>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dirty="0">
                <a:solidFill>
                  <a:srgbClr val="FFFFFF"/>
                </a:solidFill>
                <a:latin typeface="Segoe UI"/>
              </a:endParaRPr>
            </a:p>
          </p:txBody>
        </p:sp>
      </p:grpSp>
      <p:sp>
        <p:nvSpPr>
          <p:cNvPr id="82" name="Freeform 81"/>
          <p:cNvSpPr>
            <a:spLocks/>
          </p:cNvSpPr>
          <p:nvPr/>
        </p:nvSpPr>
        <p:spPr bwMode="auto">
          <a:xfrm>
            <a:off x="5984038" y="4157957"/>
            <a:ext cx="366328" cy="27721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FFFFFF"/>
              </a:solidFill>
              <a:latin typeface="Segoe UI"/>
            </a:endParaRPr>
          </a:p>
        </p:txBody>
      </p:sp>
      <p:sp>
        <p:nvSpPr>
          <p:cNvPr id="83" name="Freeform 82"/>
          <p:cNvSpPr/>
          <p:nvPr/>
        </p:nvSpPr>
        <p:spPr bwMode="auto">
          <a:xfrm flipH="1">
            <a:off x="6027281" y="2963023"/>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rgbClr val="FFFFFF"/>
              </a:solidFill>
              <a:latin typeface="Segoe UI"/>
              <a:ea typeface="Segoe UI" pitchFamily="34" charset="0"/>
              <a:cs typeface="Segoe UI" pitchFamily="34" charset="0"/>
            </a:endParaRPr>
          </a:p>
        </p:txBody>
      </p:sp>
      <p:sp>
        <p:nvSpPr>
          <p:cNvPr id="84" name="Rectangle 83"/>
          <p:cNvSpPr/>
          <p:nvPr/>
        </p:nvSpPr>
        <p:spPr bwMode="auto">
          <a:xfrm>
            <a:off x="4048756" y="1639909"/>
            <a:ext cx="1737113" cy="4186802"/>
          </a:xfrm>
          <a:prstGeom prst="rect">
            <a:avLst/>
          </a:prstGeom>
          <a:solidFill>
            <a:srgbClr val="00B0F0"/>
          </a:solidFill>
          <a:ln w="3175">
            <a:noFill/>
          </a:ln>
          <a:effectLst/>
        </p:spPr>
        <p:txBody>
          <a:bodyPr spcFirstLastPara="0" vert="horz" wrap="square" lIns="18278" tIns="91427" rIns="18278" bIns="91388" numCol="1" spcCol="1270" anchor="t" anchorCtr="0">
            <a:noAutofit/>
          </a:bodyPr>
          <a:lstStyle/>
          <a:p>
            <a:pPr algn="ctr" defTabSz="724873">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85" name="Rectangle 84"/>
          <p:cNvSpPr/>
          <p:nvPr/>
        </p:nvSpPr>
        <p:spPr>
          <a:xfrm>
            <a:off x="4508918" y="3499573"/>
            <a:ext cx="1270836" cy="437622"/>
          </a:xfrm>
          <a:prstGeom prst="rect">
            <a:avLst/>
          </a:prstGeom>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SQL Data </a:t>
            </a:r>
          </a:p>
          <a:p>
            <a:pPr defTabSz="914225">
              <a:defRPr/>
            </a:pPr>
            <a:r>
              <a:rPr lang="en-US" sz="1100" kern="0" dirty="0">
                <a:solidFill>
                  <a:srgbClr val="FFFFFF"/>
                </a:solidFill>
                <a:latin typeface="Segoe UI"/>
                <a:cs typeface="Segoe UI Semilight" panose="020B0402040204020203" pitchFamily="34" charset="0"/>
              </a:rPr>
              <a:t>Warehouse</a:t>
            </a:r>
          </a:p>
        </p:txBody>
      </p:sp>
      <p:sp>
        <p:nvSpPr>
          <p:cNvPr id="86" name="Rectangle 85"/>
          <p:cNvSpPr/>
          <p:nvPr/>
        </p:nvSpPr>
        <p:spPr>
          <a:xfrm>
            <a:off x="4495103" y="2971936"/>
            <a:ext cx="1270836" cy="264972"/>
          </a:xfrm>
          <a:prstGeom prst="rect">
            <a:avLst/>
          </a:prstGeom>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Data Lake Store</a:t>
            </a:r>
          </a:p>
        </p:txBody>
      </p:sp>
      <p:grpSp>
        <p:nvGrpSpPr>
          <p:cNvPr id="87" name="Group 86"/>
          <p:cNvGrpSpPr/>
          <p:nvPr/>
        </p:nvGrpSpPr>
        <p:grpSpPr>
          <a:xfrm>
            <a:off x="4187259" y="3562980"/>
            <a:ext cx="248221" cy="304012"/>
            <a:chOff x="-3084513" y="3390510"/>
            <a:chExt cx="2716213" cy="3363913"/>
          </a:xfrm>
          <a:solidFill>
            <a:srgbClr val="FFFFFF"/>
          </a:solidFill>
        </p:grpSpPr>
        <p:sp>
          <p:nvSpPr>
            <p:cNvPr id="8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8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grpSp>
      <p:grpSp>
        <p:nvGrpSpPr>
          <p:cNvPr id="90" name="Group 89"/>
          <p:cNvGrpSpPr/>
          <p:nvPr/>
        </p:nvGrpSpPr>
        <p:grpSpPr>
          <a:xfrm>
            <a:off x="497487" y="1666445"/>
            <a:ext cx="1854474" cy="4611255"/>
            <a:chOff x="496692" y="1666194"/>
            <a:chExt cx="1854737" cy="4611909"/>
          </a:xfrm>
        </p:grpSpPr>
        <p:sp>
          <p:nvSpPr>
            <p:cNvPr id="91" name="TextBox 90"/>
            <p:cNvSpPr txBox="1"/>
            <p:nvPr/>
          </p:nvSpPr>
          <p:spPr>
            <a:xfrm>
              <a:off x="1261370" y="1927965"/>
              <a:ext cx="1090059" cy="563250"/>
            </a:xfrm>
            <a:prstGeom prst="rect">
              <a:avLst/>
            </a:prstGeom>
            <a:noFill/>
          </p:spPr>
          <p:txBody>
            <a:bodyPr wrap="square" lIns="0" tIns="146262" rIns="182828" bIns="146262" rtlCol="0">
              <a:noAutofit/>
            </a:bodyPr>
            <a:lstStyle/>
            <a:p>
              <a:pPr defTabSz="932384">
                <a:lnSpc>
                  <a:spcPct val="90000"/>
                </a:lnSpc>
                <a:spcAft>
                  <a:spcPts val="600"/>
                </a:spcAft>
                <a:defRPr/>
              </a:pPr>
              <a:r>
                <a:rPr lang="en-US" sz="1200" kern="0" spc="-30" dirty="0">
                  <a:solidFill>
                    <a:srgbClr val="002050"/>
                  </a:solidFill>
                  <a:latin typeface="Segoe UI Semilight" panose="020B0402040204020203" pitchFamily="34" charset="0"/>
                  <a:cs typeface="Segoe UI Semilight" panose="020B0402040204020203" pitchFamily="34" charset="0"/>
                </a:rPr>
                <a:t>Data </a:t>
              </a:r>
              <a:br>
                <a:rPr lang="en-US" sz="1200" kern="0" spc="-30" dirty="0">
                  <a:solidFill>
                    <a:srgbClr val="002050"/>
                  </a:solidFill>
                  <a:latin typeface="Segoe UI Semilight" panose="020B0402040204020203" pitchFamily="34" charset="0"/>
                  <a:cs typeface="Segoe UI Semilight" panose="020B0402040204020203" pitchFamily="34" charset="0"/>
                </a:rPr>
              </a:br>
              <a:r>
                <a:rPr lang="en-US" sz="1200" kern="0" spc="-30" dirty="0">
                  <a:solidFill>
                    <a:srgbClr val="002050"/>
                  </a:solidFill>
                  <a:latin typeface="Segoe UI Semilight" panose="020B0402040204020203" pitchFamily="34" charset="0"/>
                  <a:cs typeface="Segoe UI Semilight" panose="020B0402040204020203" pitchFamily="34" charset="0"/>
                </a:rPr>
                <a:t>Sources</a:t>
              </a:r>
            </a:p>
          </p:txBody>
        </p:sp>
        <p:sp>
          <p:nvSpPr>
            <p:cNvPr id="92" name="TextBox 91"/>
            <p:cNvSpPr txBox="1"/>
            <p:nvPr/>
          </p:nvSpPr>
          <p:spPr>
            <a:xfrm>
              <a:off x="1214236" y="3529646"/>
              <a:ext cx="1090059" cy="579230"/>
            </a:xfrm>
            <a:prstGeom prst="rect">
              <a:avLst/>
            </a:prstGeom>
            <a:noFill/>
          </p:spPr>
          <p:txBody>
            <a:bodyPr wrap="square" lIns="0" tIns="146262" rIns="182828" bIns="146262" rtlCol="0">
              <a:noAutofit/>
            </a:bodyPr>
            <a:lstStyle/>
            <a:p>
              <a:pPr defTabSz="932384">
                <a:lnSpc>
                  <a:spcPct val="90000"/>
                </a:lnSpc>
                <a:spcBef>
                  <a:spcPct val="0"/>
                </a:spcBef>
                <a:spcAft>
                  <a:spcPts val="600"/>
                </a:spcAft>
                <a:defRPr/>
              </a:pPr>
              <a:r>
                <a:rPr lang="en-US" sz="1200" kern="0" spc="-30" dirty="0">
                  <a:solidFill>
                    <a:srgbClr val="002050"/>
                  </a:solidFill>
                  <a:latin typeface="Segoe UI Semilight" panose="020B0402040204020203" pitchFamily="34" charset="0"/>
                  <a:cs typeface="Segoe UI Semilight" panose="020B0402040204020203" pitchFamily="34" charset="0"/>
                </a:rPr>
                <a:t>Apps</a:t>
              </a:r>
            </a:p>
          </p:txBody>
        </p:sp>
        <p:sp>
          <p:nvSpPr>
            <p:cNvPr id="93" name="TextBox 92"/>
            <p:cNvSpPr txBox="1"/>
            <p:nvPr/>
          </p:nvSpPr>
          <p:spPr>
            <a:xfrm>
              <a:off x="1261370" y="4995093"/>
              <a:ext cx="974964" cy="616531"/>
            </a:xfrm>
            <a:prstGeom prst="rect">
              <a:avLst/>
            </a:prstGeom>
            <a:noFill/>
          </p:spPr>
          <p:txBody>
            <a:bodyPr wrap="square" lIns="0" tIns="146262" rIns="182828" bIns="146262" rtlCol="0">
              <a:noAutofit/>
            </a:bodyPr>
            <a:lstStyle/>
            <a:p>
              <a:pPr defTabSz="932384">
                <a:lnSpc>
                  <a:spcPct val="90000"/>
                </a:lnSpc>
                <a:spcBef>
                  <a:spcPct val="0"/>
                </a:spcBef>
                <a:spcAft>
                  <a:spcPts val="600"/>
                </a:spcAft>
                <a:defRPr/>
              </a:pPr>
              <a:r>
                <a:rPr lang="en-US" sz="1200" kern="0" spc="-30" dirty="0">
                  <a:solidFill>
                    <a:srgbClr val="002050"/>
                  </a:solidFill>
                  <a:latin typeface="Segoe UI Semilight" panose="020B0402040204020203" pitchFamily="34" charset="0"/>
                  <a:cs typeface="Segoe UI Semilight" panose="020B0402040204020203" pitchFamily="34" charset="0"/>
                </a:rPr>
                <a:t>Sensors </a:t>
              </a:r>
              <a:br>
                <a:rPr lang="en-US" sz="1200" kern="0" spc="-30" dirty="0">
                  <a:solidFill>
                    <a:srgbClr val="002050"/>
                  </a:solidFill>
                  <a:latin typeface="Segoe UI Semilight" panose="020B0402040204020203" pitchFamily="34" charset="0"/>
                  <a:cs typeface="Segoe UI Semilight" panose="020B0402040204020203" pitchFamily="34" charset="0"/>
                </a:rPr>
              </a:br>
              <a:r>
                <a:rPr lang="en-US" sz="1200" kern="0" spc="-30" dirty="0">
                  <a:solidFill>
                    <a:srgbClr val="002050"/>
                  </a:solidFill>
                  <a:latin typeface="Segoe UI Semilight" panose="020B0402040204020203" pitchFamily="34" charset="0"/>
                  <a:cs typeface="Segoe UI Semilight" panose="020B0402040204020203" pitchFamily="34" charset="0"/>
                </a:rPr>
                <a:t>and </a:t>
              </a:r>
              <a:br>
                <a:rPr lang="en-US" sz="1200" kern="0" spc="-30" dirty="0">
                  <a:solidFill>
                    <a:srgbClr val="002050"/>
                  </a:solidFill>
                  <a:latin typeface="Segoe UI Semilight" panose="020B0402040204020203" pitchFamily="34" charset="0"/>
                  <a:cs typeface="Segoe UI Semilight" panose="020B0402040204020203" pitchFamily="34" charset="0"/>
                </a:rPr>
              </a:br>
              <a:r>
                <a:rPr lang="en-US" sz="1200" kern="0" spc="-30" dirty="0">
                  <a:solidFill>
                    <a:srgbClr val="002050"/>
                  </a:solidFill>
                  <a:latin typeface="Segoe UI Semilight" panose="020B0402040204020203" pitchFamily="34" charset="0"/>
                  <a:cs typeface="Segoe UI Semilight" panose="020B0402040204020203" pitchFamily="34" charset="0"/>
                </a:rPr>
                <a:t>devices</a:t>
              </a:r>
            </a:p>
          </p:txBody>
        </p:sp>
        <p:sp>
          <p:nvSpPr>
            <p:cNvPr id="94" name="Rectangle 93"/>
            <p:cNvSpPr/>
            <p:nvPr/>
          </p:nvSpPr>
          <p:spPr>
            <a:xfrm>
              <a:off x="813890" y="5956959"/>
              <a:ext cx="933597" cy="321144"/>
            </a:xfrm>
            <a:prstGeom prst="rect">
              <a:avLst/>
            </a:prstGeom>
          </p:spPr>
          <p:txBody>
            <a:bodyPr wrap="none" lIns="0" tIns="0" rIns="0" bIns="0" anchor="ctr">
              <a:noAutofit/>
            </a:bodyPr>
            <a:lstStyle/>
            <a:p>
              <a:pPr defTabSz="914225">
                <a:lnSpc>
                  <a:spcPct val="90000"/>
                </a:lnSpc>
                <a:defRPr/>
              </a:pPr>
              <a:r>
                <a:rPr lang="en-US" sz="2400" kern="0" dirty="0">
                  <a:solidFill>
                    <a:srgbClr val="002050"/>
                  </a:solidFill>
                  <a:latin typeface="Segoe UI Light"/>
                </a:rPr>
                <a:t>Data</a:t>
              </a:r>
            </a:p>
          </p:txBody>
        </p:sp>
        <p:grpSp>
          <p:nvGrpSpPr>
            <p:cNvPr id="95" name="Group 94"/>
            <p:cNvGrpSpPr/>
            <p:nvPr/>
          </p:nvGrpSpPr>
          <p:grpSpPr>
            <a:xfrm>
              <a:off x="1789019" y="1666194"/>
              <a:ext cx="308472" cy="4199169"/>
              <a:chOff x="1776319" y="1369399"/>
              <a:chExt cx="308472" cy="3830198"/>
            </a:xfrm>
          </p:grpSpPr>
          <p:sp>
            <p:nvSpPr>
              <p:cNvPr id="110" name="Freeform 109"/>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14225">
                  <a:defRPr/>
                </a:pPr>
                <a:endParaRPr lang="en-US" kern="0" dirty="0">
                  <a:solidFill>
                    <a:srgbClr val="FFFFFF"/>
                  </a:solidFill>
                  <a:latin typeface="Segoe UI"/>
                </a:endParaRPr>
              </a:p>
            </p:txBody>
          </p:sp>
          <p:cxnSp>
            <p:nvCxnSpPr>
              <p:cNvPr id="111" name="Straight Connector 110"/>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96"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333333"/>
                </a:solidFill>
                <a:latin typeface="Segoe UI"/>
              </a:endParaRPr>
            </a:p>
          </p:txBody>
        </p:sp>
        <p:grpSp>
          <p:nvGrpSpPr>
            <p:cNvPr id="97" name="Group 96"/>
            <p:cNvGrpSpPr/>
            <p:nvPr/>
          </p:nvGrpSpPr>
          <p:grpSpPr>
            <a:xfrm>
              <a:off x="532519" y="3627377"/>
              <a:ext cx="522040" cy="533547"/>
              <a:chOff x="2308225" y="7734300"/>
              <a:chExt cx="1368425" cy="1398588"/>
            </a:xfrm>
            <a:solidFill>
              <a:srgbClr val="0078D7"/>
            </a:solidFill>
          </p:grpSpPr>
          <p:sp>
            <p:nvSpPr>
              <p:cNvPr id="9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10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10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10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10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10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10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10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10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10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10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grpSp>
        <p:sp>
          <p:nvSpPr>
            <p:cNvPr id="98" name="Freeform 97"/>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noAutofit/>
            </a:bodyPr>
            <a:lstStyle/>
            <a:p>
              <a:pPr defTabSz="914225">
                <a:defRPr/>
              </a:pPr>
              <a:endParaRPr lang="en-US" sz="1600" kern="0" dirty="0">
                <a:solidFill>
                  <a:srgbClr val="FFFFFF"/>
                </a:solidFill>
                <a:latin typeface="Segoe UI"/>
              </a:endParaRPr>
            </a:p>
          </p:txBody>
        </p:sp>
      </p:grpSp>
      <p:grpSp>
        <p:nvGrpSpPr>
          <p:cNvPr id="112" name="Group 111"/>
          <p:cNvGrpSpPr>
            <a:grpSpLocks noChangeAspect="1"/>
          </p:cNvGrpSpPr>
          <p:nvPr/>
        </p:nvGrpSpPr>
        <p:grpSpPr>
          <a:xfrm>
            <a:off x="6008542" y="3580100"/>
            <a:ext cx="294009" cy="292566"/>
            <a:chOff x="8580718" y="793097"/>
            <a:chExt cx="2587625" cy="2574925"/>
          </a:xfrm>
        </p:grpSpPr>
        <p:sp>
          <p:nvSpPr>
            <p:cNvPr id="113"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a:endParaRPr>
            </a:p>
          </p:txBody>
        </p:sp>
        <p:sp>
          <p:nvSpPr>
            <p:cNvPr id="114"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a:endParaRPr>
            </a:p>
          </p:txBody>
        </p:sp>
      </p:grpSp>
      <p:grpSp>
        <p:nvGrpSpPr>
          <p:cNvPr id="115" name="Group 114"/>
          <p:cNvGrpSpPr>
            <a:grpSpLocks noChangeAspect="1"/>
          </p:cNvGrpSpPr>
          <p:nvPr/>
        </p:nvGrpSpPr>
        <p:grpSpPr>
          <a:xfrm>
            <a:off x="4165846" y="2965533"/>
            <a:ext cx="292566" cy="229358"/>
            <a:chOff x="8588655" y="3482322"/>
            <a:chExt cx="2571750" cy="2016125"/>
          </a:xfrm>
        </p:grpSpPr>
        <p:sp>
          <p:nvSpPr>
            <p:cNvPr id="116"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a:endParaRPr>
            </a:p>
          </p:txBody>
        </p:sp>
        <p:sp>
          <p:nvSpPr>
            <p:cNvPr id="117"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a:endParaRPr>
            </a:p>
          </p:txBody>
        </p:sp>
      </p:grpSp>
      <p:sp>
        <p:nvSpPr>
          <p:cNvPr id="118" name="Title 1"/>
          <p:cNvSpPr txBox="1">
            <a:spLocks noGrp="1"/>
          </p:cNvSpPr>
          <p:nvPr>
            <p:ph type="title" idx="4294967295"/>
          </p:nvPr>
        </p:nvSpPr>
        <p:spPr>
          <a:xfrm>
            <a:off x="535366" y="188799"/>
            <a:ext cx="1165663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Intelligent solutions with Azure</a:t>
            </a:r>
          </a:p>
        </p:txBody>
      </p:sp>
      <p:sp>
        <p:nvSpPr>
          <p:cNvPr id="119" name="Rectangle 118"/>
          <p:cNvSpPr/>
          <p:nvPr/>
        </p:nvSpPr>
        <p:spPr>
          <a:xfrm>
            <a:off x="4520505" y="4045749"/>
            <a:ext cx="1270836" cy="429080"/>
          </a:xfrm>
          <a:prstGeom prst="rect">
            <a:avLst/>
          </a:prstGeom>
        </p:spPr>
        <p:txBody>
          <a:bodyPr wrap="square">
            <a:spAutoFit/>
          </a:bodyPr>
          <a:lstStyle/>
          <a:p>
            <a:pPr defTabSz="914225">
              <a:defRPr/>
            </a:pPr>
            <a:r>
              <a:rPr lang="en-US" sz="1100" kern="0" dirty="0">
                <a:solidFill>
                  <a:srgbClr val="FFFFFF"/>
                </a:solidFill>
                <a:latin typeface="Segoe UI"/>
                <a:cs typeface="Segoe UI Semilight" panose="020B0402040204020203" pitchFamily="34" charset="0"/>
              </a:rPr>
              <a:t>Azure SQL Database</a:t>
            </a:r>
          </a:p>
        </p:txBody>
      </p:sp>
      <p:grpSp>
        <p:nvGrpSpPr>
          <p:cNvPr id="120" name="Group 119"/>
          <p:cNvGrpSpPr/>
          <p:nvPr/>
        </p:nvGrpSpPr>
        <p:grpSpPr>
          <a:xfrm>
            <a:off x="4198846" y="4109156"/>
            <a:ext cx="248221" cy="304012"/>
            <a:chOff x="-3084513" y="3390510"/>
            <a:chExt cx="2716213" cy="3363913"/>
          </a:xfrm>
          <a:solidFill>
            <a:srgbClr val="FFFFFF"/>
          </a:solidFill>
        </p:grpSpPr>
        <p:sp>
          <p:nvSpPr>
            <p:cNvPr id="12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sp>
          <p:nvSpPr>
            <p:cNvPr id="12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FFFFFF"/>
                </a:solidFill>
                <a:latin typeface="Segoe UI"/>
              </a:endParaRPr>
            </a:p>
          </p:txBody>
        </p:sp>
      </p:grpSp>
    </p:spTree>
    <p:extLst>
      <p:ext uri="{BB962C8B-B14F-4D97-AF65-F5344CB8AC3E}">
        <p14:creationId xmlns:p14="http://schemas.microsoft.com/office/powerpoint/2010/main" val="1282237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53083" t="18192" r="19041" b="8733"/>
          <a:stretch/>
        </p:blipFill>
        <p:spPr bwMode="auto">
          <a:xfrm>
            <a:off x="0" y="0"/>
            <a:ext cx="465085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405006" y="2441966"/>
            <a:ext cx="4031450" cy="2233915"/>
          </a:xfrm>
          <a:prstGeom prst="rect">
            <a:avLst/>
          </a:prstGeom>
          <a:solidFill>
            <a:srgbClr val="FFFFFF">
              <a:alpha val="8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738258" y="2577104"/>
            <a:ext cx="4577392" cy="4280896"/>
          </a:xfrm>
        </p:spPr>
        <p:txBody>
          <a:bodyPr/>
          <a:lstStyle/>
          <a:p>
            <a:pPr algn="r"/>
            <a:r>
              <a:rPr lang="en-US" dirty="0">
                <a:solidFill>
                  <a:srgbClr val="0070C0"/>
                </a:solidFill>
              </a:rPr>
              <a:t>Solution Benefits</a:t>
            </a:r>
          </a:p>
        </p:txBody>
      </p:sp>
      <p:sp>
        <p:nvSpPr>
          <p:cNvPr id="4" name="Text Placeholder 14"/>
          <p:cNvSpPr txBox="1">
            <a:spLocks/>
          </p:cNvSpPr>
          <p:nvPr/>
        </p:nvSpPr>
        <p:spPr>
          <a:xfrm>
            <a:off x="4988560" y="0"/>
            <a:ext cx="6969760" cy="68580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spcAft>
                <a:spcPts val="600"/>
              </a:spcAft>
            </a:pPr>
            <a:endParaRPr lang="en-US" sz="1400" dirty="0">
              <a:latin typeface="Segoe UI"/>
            </a:endParaRPr>
          </a:p>
        </p:txBody>
      </p:sp>
      <p:sp>
        <p:nvSpPr>
          <p:cNvPr id="5" name="Rectangle 4">
            <a:extLst>
              <a:ext uri="{FF2B5EF4-FFF2-40B4-BE49-F238E27FC236}">
                <a16:creationId xmlns:a16="http://schemas.microsoft.com/office/drawing/2014/main" id="{94AC5B15-4C1C-46D9-A01B-0C978F4ED57A}"/>
              </a:ext>
            </a:extLst>
          </p:cNvPr>
          <p:cNvSpPr/>
          <p:nvPr/>
        </p:nvSpPr>
        <p:spPr>
          <a:xfrm>
            <a:off x="4988560" y="925467"/>
            <a:ext cx="6096000" cy="4832092"/>
          </a:xfrm>
          <a:prstGeom prst="rect">
            <a:avLst/>
          </a:prstGeom>
        </p:spPr>
        <p:txBody>
          <a:bodyPr>
            <a:spAutoFit/>
          </a:bodyPr>
          <a:lstStyle/>
          <a:p>
            <a:pPr marL="342900" marR="0" lvl="0" indent="-342900">
              <a:spcBef>
                <a:spcPts val="300"/>
              </a:spcBef>
              <a:spcAft>
                <a:spcPts val="0"/>
              </a:spcAft>
              <a:buFont typeface="Symbol" panose="05050102010706020507" pitchFamily="18" charset="2"/>
              <a:buChar char=""/>
            </a:pPr>
            <a:r>
              <a:rPr lang="en-US" sz="1400" b="1" dirty="0">
                <a:solidFill>
                  <a:srgbClr val="505050"/>
                </a:solidFill>
                <a:latin typeface="Segoe UI" panose="020B0502040204020203" pitchFamily="34" charset="0"/>
                <a:ea typeface="Times New Roman" panose="02020603050405020304" pitchFamily="18" charset="0"/>
              </a:rPr>
              <a:t>Faster student performance prediction with proactive collection and mining of data </a:t>
            </a:r>
            <a:r>
              <a:rPr lang="en-US" sz="1400" dirty="0">
                <a:solidFill>
                  <a:srgbClr val="505050"/>
                </a:solidFill>
                <a:latin typeface="Segoe UI" panose="020B0502040204020203" pitchFamily="34" charset="0"/>
                <a:ea typeface="Times New Roman" panose="02020603050405020304" pitchFamily="18" charset="0"/>
              </a:rPr>
              <a:t>that can alert instructors and parents in real-time about a student’s performance, enabling proactive feedback and faster interventions for at-risk students.</a:t>
            </a:r>
          </a:p>
          <a:p>
            <a:pPr marL="342900" marR="0" lvl="0" indent="-342900">
              <a:spcBef>
                <a:spcPts val="0"/>
              </a:spcBef>
              <a:spcAft>
                <a:spcPts val="0"/>
              </a:spcAft>
              <a:buFont typeface="Symbol" panose="05050102010706020507" pitchFamily="18" charset="2"/>
              <a:buChar char=""/>
            </a:pPr>
            <a:r>
              <a:rPr lang="en-US" sz="1400" b="1" dirty="0">
                <a:solidFill>
                  <a:srgbClr val="505050"/>
                </a:solidFill>
                <a:latin typeface="Segoe UI" panose="020B0502040204020203" pitchFamily="34" charset="0"/>
                <a:ea typeface="Times New Roman" panose="02020603050405020304" pitchFamily="18" charset="0"/>
              </a:rPr>
              <a:t>Free your data from its silos </a:t>
            </a:r>
            <a:r>
              <a:rPr lang="en-US" sz="1400" dirty="0">
                <a:solidFill>
                  <a:srgbClr val="505050"/>
                </a:solidFill>
                <a:latin typeface="Segoe UI" panose="020B0502040204020203" pitchFamily="34" charset="0"/>
                <a:ea typeface="Times New Roman" panose="02020603050405020304" pitchFamily="18" charset="0"/>
              </a:rPr>
              <a:t>using a cross-platform and open source friendly hybrid solution. The Cortana Intelligence Suite harnesses machine learning, intelligence, and the cloud for predictive analytics on student performance with large amounts of structured and unstructured data from different sources.</a:t>
            </a:r>
          </a:p>
          <a:p>
            <a:pPr marL="342900" marR="0" lvl="0" indent="-342900">
              <a:spcBef>
                <a:spcPts val="0"/>
              </a:spcBef>
              <a:spcAft>
                <a:spcPts val="0"/>
              </a:spcAft>
              <a:buFont typeface="Symbol" panose="05050102010706020507" pitchFamily="18" charset="2"/>
              <a:buChar char=""/>
            </a:pPr>
            <a:r>
              <a:rPr lang="en-US" sz="1400" b="1" dirty="0">
                <a:solidFill>
                  <a:srgbClr val="505050"/>
                </a:solidFill>
                <a:latin typeface="Segoe UI" panose="020B0502040204020203" pitchFamily="34" charset="0"/>
                <a:ea typeface="Times New Roman" panose="02020603050405020304" pitchFamily="18" charset="0"/>
              </a:rPr>
              <a:t>Quickly deploy data platform and analytics services while only paying for what you need</a:t>
            </a:r>
            <a:r>
              <a:rPr lang="en-US" sz="1400" dirty="0">
                <a:solidFill>
                  <a:srgbClr val="505050"/>
                </a:solidFill>
                <a:latin typeface="Segoe UI" panose="020B0502040204020203" pitchFamily="34" charset="0"/>
                <a:ea typeface="Times New Roman" panose="02020603050405020304" pitchFamily="18" charset="0"/>
              </a:rPr>
              <a:t> with Azure’s infrastructure and data platform services and the Cortana Intelligence Suite.</a:t>
            </a:r>
          </a:p>
          <a:p>
            <a:pPr marL="342900" marR="0" lvl="0" indent="-342900">
              <a:spcBef>
                <a:spcPts val="0"/>
              </a:spcBef>
              <a:spcAft>
                <a:spcPts val="0"/>
              </a:spcAft>
              <a:buFont typeface="Symbol" panose="05050102010706020507" pitchFamily="18" charset="2"/>
              <a:buChar char=""/>
            </a:pPr>
            <a:r>
              <a:rPr lang="en-US" sz="1400" b="1" dirty="0">
                <a:solidFill>
                  <a:srgbClr val="505050"/>
                </a:solidFill>
                <a:latin typeface="Segoe UI" panose="020B0502040204020203" pitchFamily="34" charset="0"/>
                <a:ea typeface="Times New Roman" panose="02020603050405020304" pitchFamily="18" charset="0"/>
              </a:rPr>
              <a:t>Enable easy access to data for teachers and administrators from anywhere</a:t>
            </a:r>
            <a:r>
              <a:rPr lang="en-US" sz="1400" dirty="0">
                <a:solidFill>
                  <a:srgbClr val="505050"/>
                </a:solidFill>
                <a:latin typeface="Segoe UI" panose="020B0502040204020203" pitchFamily="34" charset="0"/>
                <a:ea typeface="Times New Roman" panose="02020603050405020304" pitchFamily="18" charset="0"/>
              </a:rPr>
              <a:t> with rich visualizations using Power BI.</a:t>
            </a:r>
          </a:p>
          <a:p>
            <a:pPr marL="342900" marR="0" lvl="0" indent="-342900">
              <a:spcBef>
                <a:spcPts val="0"/>
              </a:spcBef>
              <a:spcAft>
                <a:spcPts val="300"/>
              </a:spcAft>
              <a:buFont typeface="Symbol" panose="05050102010706020507" pitchFamily="18" charset="2"/>
              <a:buChar char=""/>
            </a:pPr>
            <a:r>
              <a:rPr lang="en-US" sz="1400" b="1" dirty="0">
                <a:solidFill>
                  <a:srgbClr val="505050"/>
                </a:solidFill>
                <a:latin typeface="Segoe UI" panose="020B0502040204020203" pitchFamily="34" charset="0"/>
                <a:ea typeface="Times New Roman" panose="02020603050405020304" pitchFamily="18" charset="0"/>
              </a:rPr>
              <a:t>Protect student data with best-in-class security</a:t>
            </a:r>
            <a:r>
              <a:rPr lang="en-US" sz="1400" dirty="0">
                <a:solidFill>
                  <a:srgbClr val="505050"/>
                </a:solidFill>
                <a:latin typeface="Segoe UI" panose="020B0502040204020203" pitchFamily="34" charset="0"/>
                <a:ea typeface="Times New Roman" panose="02020603050405020304" pitchFamily="18" charset="0"/>
              </a:rPr>
              <a:t> across the Azure platform enables protection of student data, including encryption in-transit and at-rest, role-based access control for data access and reporting, and row-level security to ensure that users can’t access data they shouldn’t.</a:t>
            </a:r>
            <a:br>
              <a:rPr lang="en-US" sz="1400" dirty="0">
                <a:solidFill>
                  <a:srgbClr val="505050"/>
                </a:solidFill>
                <a:latin typeface="Segoe UI" panose="020B0502040204020203" pitchFamily="34" charset="0"/>
                <a:ea typeface="Times New Roman" panose="02020603050405020304" pitchFamily="18" charset="0"/>
              </a:rPr>
            </a:br>
            <a:br>
              <a:rPr lang="en-US" sz="1400" dirty="0">
                <a:solidFill>
                  <a:srgbClr val="505050"/>
                </a:solidFill>
                <a:latin typeface="Segoe UI" panose="020B0502040204020203" pitchFamily="34" charset="0"/>
                <a:ea typeface="Times New Roman" panose="02020603050405020304" pitchFamily="18" charset="0"/>
              </a:rPr>
            </a:br>
            <a:r>
              <a:rPr lang="en-US" sz="1400" dirty="0">
                <a:solidFill>
                  <a:srgbClr val="505050"/>
                </a:solidFill>
                <a:latin typeface="Segoe UI" panose="020B0502040204020203" pitchFamily="34" charset="0"/>
                <a:ea typeface="Times New Roman" panose="02020603050405020304" pitchFamily="18" charset="0"/>
              </a:rPr>
              <a:t>(For EU customers): Azure provides capabilities for customers and partners to ensure that data is handled in compliance with </a:t>
            </a:r>
            <a:r>
              <a:rPr lang="en-US" sz="1400" u="sng" dirty="0">
                <a:solidFill>
                  <a:srgbClr val="505050"/>
                </a:solidFill>
                <a:latin typeface="Segoe UI" panose="020B0502040204020203" pitchFamily="34" charset="0"/>
                <a:ea typeface="Times New Roman" panose="02020603050405020304" pitchFamily="18" charset="0"/>
                <a:hlinkClick r:id="rId4"/>
              </a:rPr>
              <a:t>GDPR</a:t>
            </a:r>
            <a:r>
              <a:rPr lang="en-US" sz="1400" dirty="0">
                <a:solidFill>
                  <a:srgbClr val="505050"/>
                </a:solidFill>
                <a:latin typeface="Segoe UI" panose="020B0502040204020203" pitchFamily="34" charset="0"/>
                <a:ea typeface="Times New Roman" panose="02020603050405020304" pitchFamily="18" charset="0"/>
              </a:rPr>
              <a:t>.</a:t>
            </a:r>
          </a:p>
        </p:txBody>
      </p:sp>
    </p:spTree>
    <p:extLst>
      <p:ext uri="{BB962C8B-B14F-4D97-AF65-F5344CB8AC3E}">
        <p14:creationId xmlns:p14="http://schemas.microsoft.com/office/powerpoint/2010/main" val="5854325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F6C5FCAC-A6F8-49D9-8428-18921966C824}"/>
              </a:ext>
            </a:extLst>
          </p:cNvPr>
          <p:cNvSpPr/>
          <p:nvPr/>
        </p:nvSpPr>
        <p:spPr>
          <a:xfrm>
            <a:off x="4265180" y="1969053"/>
            <a:ext cx="5430750" cy="4493630"/>
          </a:xfrm>
          <a:prstGeom prst="rect">
            <a:avLst/>
          </a:prstGeom>
          <a:solidFill>
            <a:srgbClr val="0070C0">
              <a:alpha val="47000"/>
            </a:srgbClr>
          </a:solidFill>
          <a:ln w="12700">
            <a:solidFill>
              <a:srgbClr val="35BD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IN" sz="1836" kern="0" dirty="0">
                <a:solidFill>
                  <a:sysClr val="windowText" lastClr="000000"/>
                </a:solidFill>
              </a:rPr>
              <a:t>                                        </a:t>
            </a:r>
          </a:p>
        </p:txBody>
      </p:sp>
      <p:pic>
        <p:nvPicPr>
          <p:cNvPr id="180" name="Picture 179">
            <a:extLst>
              <a:ext uri="{FF2B5EF4-FFF2-40B4-BE49-F238E27FC236}">
                <a16:creationId xmlns:a16="http://schemas.microsoft.com/office/drawing/2014/main" id="{05A9FFAE-E143-4746-9795-28C5932895AD}"/>
              </a:ext>
            </a:extLst>
          </p:cNvPr>
          <p:cNvPicPr>
            <a:picLocks noChangeAspect="1"/>
          </p:cNvPicPr>
          <p:nvPr/>
        </p:nvPicPr>
        <p:blipFill>
          <a:blip r:embed="rId3"/>
          <a:stretch>
            <a:fillRect/>
          </a:stretch>
        </p:blipFill>
        <p:spPr>
          <a:xfrm>
            <a:off x="5115675" y="2284784"/>
            <a:ext cx="1056359" cy="631930"/>
          </a:xfrm>
          <a:prstGeom prst="rect">
            <a:avLst/>
          </a:prstGeom>
        </p:spPr>
      </p:pic>
      <p:pic>
        <p:nvPicPr>
          <p:cNvPr id="181" name="Picture 180">
            <a:extLst>
              <a:ext uri="{FF2B5EF4-FFF2-40B4-BE49-F238E27FC236}">
                <a16:creationId xmlns:a16="http://schemas.microsoft.com/office/drawing/2014/main" id="{E8944B25-373A-47AF-93F7-E9BF4DAB3F2C}"/>
              </a:ext>
            </a:extLst>
          </p:cNvPr>
          <p:cNvPicPr>
            <a:picLocks noChangeAspect="1"/>
          </p:cNvPicPr>
          <p:nvPr/>
        </p:nvPicPr>
        <p:blipFill>
          <a:blip r:embed="rId3"/>
          <a:stretch>
            <a:fillRect/>
          </a:stretch>
        </p:blipFill>
        <p:spPr>
          <a:xfrm>
            <a:off x="4980627" y="2724417"/>
            <a:ext cx="602433" cy="360384"/>
          </a:xfrm>
          <a:prstGeom prst="rect">
            <a:avLst/>
          </a:prstGeom>
          <a:effectLst>
            <a:outerShdw dist="25400" dir="17460000" algn="ctr" rotWithShape="0">
              <a:srgbClr val="00B0F0"/>
            </a:outerShdw>
          </a:effectLst>
        </p:spPr>
      </p:pic>
      <p:sp>
        <p:nvSpPr>
          <p:cNvPr id="2" name="Title 1"/>
          <p:cNvSpPr>
            <a:spLocks noGrp="1"/>
          </p:cNvSpPr>
          <p:nvPr>
            <p:ph type="title"/>
          </p:nvPr>
        </p:nvSpPr>
        <p:spPr>
          <a:xfrm>
            <a:off x="605214" y="487"/>
            <a:ext cx="10747842" cy="1208696"/>
          </a:xfrm>
        </p:spPr>
        <p:txBody>
          <a:bodyPr/>
          <a:lstStyle/>
          <a:p>
            <a:r>
              <a:rPr lang="en-US" dirty="0">
                <a:solidFill>
                  <a:schemeClr val="bg1"/>
                </a:solidFill>
              </a:rPr>
              <a:t>Reference Architecture</a:t>
            </a:r>
            <a:endParaRPr lang="en-IN" dirty="0">
              <a:solidFill>
                <a:schemeClr val="bg1"/>
              </a:solidFill>
            </a:endParaRPr>
          </a:p>
        </p:txBody>
      </p:sp>
      <p:sp>
        <p:nvSpPr>
          <p:cNvPr id="80" name="Title 1">
            <a:extLst>
              <a:ext uri="{FF2B5EF4-FFF2-40B4-BE49-F238E27FC236}">
                <a16:creationId xmlns:a16="http://schemas.microsoft.com/office/drawing/2014/main" id="{7F21C2CE-D046-4039-8C91-B2B818F52816}"/>
              </a:ext>
            </a:extLst>
          </p:cNvPr>
          <p:cNvSpPr txBox="1">
            <a:spLocks/>
          </p:cNvSpPr>
          <p:nvPr/>
        </p:nvSpPr>
        <p:spPr>
          <a:xfrm>
            <a:off x="535366" y="188799"/>
            <a:ext cx="1165663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05" dirty="0"/>
          </a:p>
        </p:txBody>
      </p:sp>
      <p:sp>
        <p:nvSpPr>
          <p:cNvPr id="81" name="TextBox 80">
            <a:extLst>
              <a:ext uri="{FF2B5EF4-FFF2-40B4-BE49-F238E27FC236}">
                <a16:creationId xmlns:a16="http://schemas.microsoft.com/office/drawing/2014/main" id="{7A42B28A-03D9-4BC5-967E-E4487A30867E}"/>
              </a:ext>
            </a:extLst>
          </p:cNvPr>
          <p:cNvSpPr txBox="1"/>
          <p:nvPr/>
        </p:nvSpPr>
        <p:spPr>
          <a:xfrm rot="16200000">
            <a:off x="985297" y="4220401"/>
            <a:ext cx="4872027" cy="369332"/>
          </a:xfrm>
          <a:prstGeom prst="rect">
            <a:avLst/>
          </a:prstGeom>
          <a:noFill/>
        </p:spPr>
        <p:txBody>
          <a:bodyPr wrap="square" rtlCol="0">
            <a:spAutoFit/>
          </a:bodyPr>
          <a:lstStyle/>
          <a:p>
            <a:pPr algn="ctr" defTabSz="932597"/>
            <a:r>
              <a:rPr lang="en-US" kern="0" dirty="0">
                <a:solidFill>
                  <a:schemeClr val="bg1"/>
                </a:solidFill>
                <a:latin typeface="+mj-lt"/>
              </a:rPr>
              <a:t>Data Management Gateway</a:t>
            </a:r>
          </a:p>
        </p:txBody>
      </p:sp>
      <p:sp>
        <p:nvSpPr>
          <p:cNvPr id="82" name="TextBox 81">
            <a:extLst>
              <a:ext uri="{FF2B5EF4-FFF2-40B4-BE49-F238E27FC236}">
                <a16:creationId xmlns:a16="http://schemas.microsoft.com/office/drawing/2014/main" id="{08079100-F3FF-4245-AA72-603E85FA49E2}"/>
              </a:ext>
            </a:extLst>
          </p:cNvPr>
          <p:cNvSpPr txBox="1"/>
          <p:nvPr/>
        </p:nvSpPr>
        <p:spPr>
          <a:xfrm>
            <a:off x="796530" y="2133361"/>
            <a:ext cx="2059878" cy="400110"/>
          </a:xfrm>
          <a:prstGeom prst="rect">
            <a:avLst/>
          </a:prstGeom>
          <a:noFill/>
        </p:spPr>
        <p:txBody>
          <a:bodyPr wrap="square" rtlCol="0">
            <a:spAutoFit/>
          </a:bodyPr>
          <a:lstStyle/>
          <a:p>
            <a:pPr defTabSz="932597"/>
            <a:r>
              <a:rPr lang="en-IN" sz="2000" kern="0" dirty="0">
                <a:solidFill>
                  <a:schemeClr val="bg1"/>
                </a:solidFill>
              </a:rPr>
              <a:t>On-Premises</a:t>
            </a:r>
          </a:p>
        </p:txBody>
      </p:sp>
      <p:sp>
        <p:nvSpPr>
          <p:cNvPr id="83" name="Freeform 29">
            <a:extLst>
              <a:ext uri="{FF2B5EF4-FFF2-40B4-BE49-F238E27FC236}">
                <a16:creationId xmlns:a16="http://schemas.microsoft.com/office/drawing/2014/main" id="{FD714D21-AA53-4328-BCE6-F8CAB328BDB9}"/>
              </a:ext>
            </a:extLst>
          </p:cNvPr>
          <p:cNvSpPr>
            <a:spLocks noChangeAspect="1" noEditPoints="1"/>
          </p:cNvSpPr>
          <p:nvPr/>
        </p:nvSpPr>
        <p:spPr bwMode="auto">
          <a:xfrm>
            <a:off x="1339399" y="1444917"/>
            <a:ext cx="615424" cy="669596"/>
          </a:xfrm>
          <a:custGeom>
            <a:avLst/>
            <a:gdLst>
              <a:gd name="T0" fmla="*/ 39 w 284"/>
              <a:gd name="T1" fmla="*/ 116 h 309"/>
              <a:gd name="T2" fmla="*/ 59 w 284"/>
              <a:gd name="T3" fmla="*/ 96 h 309"/>
              <a:gd name="T4" fmla="*/ 97 w 284"/>
              <a:gd name="T5" fmla="*/ 116 h 309"/>
              <a:gd name="T6" fmla="*/ 117 w 284"/>
              <a:gd name="T7" fmla="*/ 96 h 309"/>
              <a:gd name="T8" fmla="*/ 97 w 284"/>
              <a:gd name="T9" fmla="*/ 116 h 309"/>
              <a:gd name="T10" fmla="*/ 39 w 284"/>
              <a:gd name="T11" fmla="*/ 154 h 309"/>
              <a:gd name="T12" fmla="*/ 59 w 284"/>
              <a:gd name="T13" fmla="*/ 174 h 309"/>
              <a:gd name="T14" fmla="*/ 97 w 284"/>
              <a:gd name="T15" fmla="*/ 174 h 309"/>
              <a:gd name="T16" fmla="*/ 117 w 284"/>
              <a:gd name="T17" fmla="*/ 154 h 309"/>
              <a:gd name="T18" fmla="*/ 97 w 284"/>
              <a:gd name="T19" fmla="*/ 174 h 309"/>
              <a:gd name="T20" fmla="*/ 39 w 284"/>
              <a:gd name="T21" fmla="*/ 39 h 309"/>
              <a:gd name="T22" fmla="*/ 59 w 284"/>
              <a:gd name="T23" fmla="*/ 58 h 309"/>
              <a:gd name="T24" fmla="*/ 97 w 284"/>
              <a:gd name="T25" fmla="*/ 58 h 309"/>
              <a:gd name="T26" fmla="*/ 117 w 284"/>
              <a:gd name="T27" fmla="*/ 39 h 309"/>
              <a:gd name="T28" fmla="*/ 97 w 284"/>
              <a:gd name="T29" fmla="*/ 58 h 309"/>
              <a:gd name="T30" fmla="*/ 175 w 284"/>
              <a:gd name="T31" fmla="*/ 58 h 309"/>
              <a:gd name="T32" fmla="*/ 156 w 284"/>
              <a:gd name="T33" fmla="*/ 39 h 309"/>
              <a:gd name="T34" fmla="*/ 59 w 284"/>
              <a:gd name="T35" fmla="*/ 212 h 309"/>
              <a:gd name="T36" fmla="*/ 39 w 284"/>
              <a:gd name="T37" fmla="*/ 231 h 309"/>
              <a:gd name="T38" fmla="*/ 59 w 284"/>
              <a:gd name="T39" fmla="*/ 212 h 309"/>
              <a:gd name="T40" fmla="*/ 117 w 284"/>
              <a:gd name="T41" fmla="*/ 231 h 309"/>
              <a:gd name="T42" fmla="*/ 97 w 284"/>
              <a:gd name="T43" fmla="*/ 212 h 309"/>
              <a:gd name="T44" fmla="*/ 284 w 284"/>
              <a:gd name="T45" fmla="*/ 96 h 309"/>
              <a:gd name="T46" fmla="*/ 214 w 284"/>
              <a:gd name="T47" fmla="*/ 309 h 309"/>
              <a:gd name="T48" fmla="*/ 0 w 284"/>
              <a:gd name="T49" fmla="*/ 309 h 309"/>
              <a:gd name="T50" fmla="*/ 214 w 284"/>
              <a:gd name="T51" fmla="*/ 0 h 309"/>
              <a:gd name="T52" fmla="*/ 284 w 284"/>
              <a:gd name="T53" fmla="*/ 96 h 309"/>
              <a:gd name="T54" fmla="*/ 148 w 284"/>
              <a:gd name="T55" fmla="*/ 96 h 309"/>
              <a:gd name="T56" fmla="*/ 195 w 284"/>
              <a:gd name="T57" fmla="*/ 19 h 309"/>
              <a:gd name="T58" fmla="*/ 20 w 284"/>
              <a:gd name="T59" fmla="*/ 289 h 309"/>
              <a:gd name="T60" fmla="*/ 267 w 284"/>
              <a:gd name="T61" fmla="*/ 113 h 309"/>
              <a:gd name="T62" fmla="*/ 165 w 284"/>
              <a:gd name="T63" fmla="*/ 292 h 309"/>
              <a:gd name="T64" fmla="*/ 267 w 284"/>
              <a:gd name="T65" fmla="*/ 113 h 309"/>
              <a:gd name="T66" fmla="*/ 182 w 284"/>
              <a:gd name="T67" fmla="*/ 178 h 309"/>
              <a:gd name="T68" fmla="*/ 199 w 284"/>
              <a:gd name="T69" fmla="*/ 195 h 309"/>
              <a:gd name="T70" fmla="*/ 248 w 284"/>
              <a:gd name="T71" fmla="*/ 178 h 309"/>
              <a:gd name="T72" fmla="*/ 233 w 284"/>
              <a:gd name="T73" fmla="*/ 195 h 309"/>
              <a:gd name="T74" fmla="*/ 248 w 284"/>
              <a:gd name="T75" fmla="*/ 178 h 309"/>
              <a:gd name="T76" fmla="*/ 182 w 284"/>
              <a:gd name="T77" fmla="*/ 227 h 309"/>
              <a:gd name="T78" fmla="*/ 199 w 284"/>
              <a:gd name="T79" fmla="*/ 244 h 309"/>
              <a:gd name="T80" fmla="*/ 248 w 284"/>
              <a:gd name="T81" fmla="*/ 227 h 309"/>
              <a:gd name="T82" fmla="*/ 233 w 284"/>
              <a:gd name="T83" fmla="*/ 244 h 309"/>
              <a:gd name="T84" fmla="*/ 248 w 284"/>
              <a:gd name="T85" fmla="*/ 227 h 309"/>
              <a:gd name="T86" fmla="*/ 182 w 284"/>
              <a:gd name="T87" fmla="*/ 128 h 309"/>
              <a:gd name="T88" fmla="*/ 199 w 284"/>
              <a:gd name="T89" fmla="*/ 145 h 309"/>
              <a:gd name="T90" fmla="*/ 248 w 284"/>
              <a:gd name="T91" fmla="*/ 128 h 309"/>
              <a:gd name="T92" fmla="*/ 233 w 284"/>
              <a:gd name="T93" fmla="*/ 145 h 309"/>
              <a:gd name="T94" fmla="*/ 248 w 284"/>
              <a:gd name="T95" fmla="*/ 12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4" h="309">
                <a:moveTo>
                  <a:pt x="59" y="116"/>
                </a:moveTo>
                <a:lnTo>
                  <a:pt x="39" y="116"/>
                </a:lnTo>
                <a:lnTo>
                  <a:pt x="39" y="96"/>
                </a:lnTo>
                <a:lnTo>
                  <a:pt x="59" y="96"/>
                </a:lnTo>
                <a:lnTo>
                  <a:pt x="59" y="116"/>
                </a:lnTo>
                <a:close/>
                <a:moveTo>
                  <a:pt x="97" y="116"/>
                </a:moveTo>
                <a:lnTo>
                  <a:pt x="117" y="116"/>
                </a:lnTo>
                <a:lnTo>
                  <a:pt x="117" y="96"/>
                </a:lnTo>
                <a:lnTo>
                  <a:pt x="97" y="96"/>
                </a:lnTo>
                <a:lnTo>
                  <a:pt x="97" y="116"/>
                </a:lnTo>
                <a:close/>
                <a:moveTo>
                  <a:pt x="59" y="154"/>
                </a:moveTo>
                <a:lnTo>
                  <a:pt x="39" y="154"/>
                </a:lnTo>
                <a:lnTo>
                  <a:pt x="39" y="174"/>
                </a:lnTo>
                <a:lnTo>
                  <a:pt x="59" y="174"/>
                </a:lnTo>
                <a:lnTo>
                  <a:pt x="59" y="154"/>
                </a:lnTo>
                <a:close/>
                <a:moveTo>
                  <a:pt x="97" y="174"/>
                </a:moveTo>
                <a:lnTo>
                  <a:pt x="117" y="174"/>
                </a:lnTo>
                <a:lnTo>
                  <a:pt x="117" y="154"/>
                </a:lnTo>
                <a:lnTo>
                  <a:pt x="97" y="154"/>
                </a:lnTo>
                <a:lnTo>
                  <a:pt x="97" y="174"/>
                </a:lnTo>
                <a:close/>
                <a:moveTo>
                  <a:pt x="59" y="39"/>
                </a:moveTo>
                <a:lnTo>
                  <a:pt x="39" y="39"/>
                </a:lnTo>
                <a:lnTo>
                  <a:pt x="39" y="58"/>
                </a:lnTo>
                <a:lnTo>
                  <a:pt x="59" y="58"/>
                </a:lnTo>
                <a:lnTo>
                  <a:pt x="59" y="39"/>
                </a:lnTo>
                <a:close/>
                <a:moveTo>
                  <a:pt x="97" y="58"/>
                </a:moveTo>
                <a:lnTo>
                  <a:pt x="117" y="58"/>
                </a:lnTo>
                <a:lnTo>
                  <a:pt x="117" y="39"/>
                </a:lnTo>
                <a:lnTo>
                  <a:pt x="97" y="39"/>
                </a:lnTo>
                <a:lnTo>
                  <a:pt x="97" y="58"/>
                </a:lnTo>
                <a:close/>
                <a:moveTo>
                  <a:pt x="156" y="58"/>
                </a:moveTo>
                <a:lnTo>
                  <a:pt x="175" y="58"/>
                </a:lnTo>
                <a:lnTo>
                  <a:pt x="175" y="39"/>
                </a:lnTo>
                <a:lnTo>
                  <a:pt x="156" y="39"/>
                </a:lnTo>
                <a:lnTo>
                  <a:pt x="156" y="58"/>
                </a:lnTo>
                <a:close/>
                <a:moveTo>
                  <a:pt x="59" y="212"/>
                </a:moveTo>
                <a:lnTo>
                  <a:pt x="39" y="212"/>
                </a:lnTo>
                <a:lnTo>
                  <a:pt x="39" y="231"/>
                </a:lnTo>
                <a:lnTo>
                  <a:pt x="59" y="231"/>
                </a:lnTo>
                <a:lnTo>
                  <a:pt x="59" y="212"/>
                </a:lnTo>
                <a:close/>
                <a:moveTo>
                  <a:pt x="97" y="231"/>
                </a:moveTo>
                <a:lnTo>
                  <a:pt x="117" y="231"/>
                </a:lnTo>
                <a:lnTo>
                  <a:pt x="117" y="212"/>
                </a:lnTo>
                <a:lnTo>
                  <a:pt x="97" y="212"/>
                </a:lnTo>
                <a:lnTo>
                  <a:pt x="97" y="231"/>
                </a:lnTo>
                <a:close/>
                <a:moveTo>
                  <a:pt x="284" y="96"/>
                </a:moveTo>
                <a:lnTo>
                  <a:pt x="284" y="309"/>
                </a:lnTo>
                <a:lnTo>
                  <a:pt x="214" y="309"/>
                </a:lnTo>
                <a:lnTo>
                  <a:pt x="148" y="309"/>
                </a:lnTo>
                <a:lnTo>
                  <a:pt x="0" y="309"/>
                </a:lnTo>
                <a:lnTo>
                  <a:pt x="0" y="0"/>
                </a:lnTo>
                <a:lnTo>
                  <a:pt x="214" y="0"/>
                </a:lnTo>
                <a:lnTo>
                  <a:pt x="214" y="96"/>
                </a:lnTo>
                <a:lnTo>
                  <a:pt x="284" y="96"/>
                </a:lnTo>
                <a:close/>
                <a:moveTo>
                  <a:pt x="148" y="289"/>
                </a:moveTo>
                <a:lnTo>
                  <a:pt x="148" y="96"/>
                </a:lnTo>
                <a:lnTo>
                  <a:pt x="195" y="96"/>
                </a:lnTo>
                <a:lnTo>
                  <a:pt x="195" y="19"/>
                </a:lnTo>
                <a:lnTo>
                  <a:pt x="20" y="19"/>
                </a:lnTo>
                <a:lnTo>
                  <a:pt x="20" y="289"/>
                </a:lnTo>
                <a:lnTo>
                  <a:pt x="148" y="289"/>
                </a:lnTo>
                <a:close/>
                <a:moveTo>
                  <a:pt x="267" y="113"/>
                </a:moveTo>
                <a:lnTo>
                  <a:pt x="165" y="113"/>
                </a:lnTo>
                <a:lnTo>
                  <a:pt x="165" y="292"/>
                </a:lnTo>
                <a:lnTo>
                  <a:pt x="267" y="292"/>
                </a:lnTo>
                <a:lnTo>
                  <a:pt x="267" y="113"/>
                </a:lnTo>
                <a:close/>
                <a:moveTo>
                  <a:pt x="199" y="178"/>
                </a:moveTo>
                <a:lnTo>
                  <a:pt x="182" y="178"/>
                </a:lnTo>
                <a:lnTo>
                  <a:pt x="182" y="195"/>
                </a:lnTo>
                <a:lnTo>
                  <a:pt x="199" y="195"/>
                </a:lnTo>
                <a:lnTo>
                  <a:pt x="199" y="178"/>
                </a:lnTo>
                <a:close/>
                <a:moveTo>
                  <a:pt x="248" y="178"/>
                </a:moveTo>
                <a:lnTo>
                  <a:pt x="233" y="178"/>
                </a:lnTo>
                <a:lnTo>
                  <a:pt x="233" y="195"/>
                </a:lnTo>
                <a:lnTo>
                  <a:pt x="248" y="195"/>
                </a:lnTo>
                <a:lnTo>
                  <a:pt x="248" y="178"/>
                </a:lnTo>
                <a:close/>
                <a:moveTo>
                  <a:pt x="199" y="227"/>
                </a:moveTo>
                <a:lnTo>
                  <a:pt x="182" y="227"/>
                </a:lnTo>
                <a:lnTo>
                  <a:pt x="182" y="244"/>
                </a:lnTo>
                <a:lnTo>
                  <a:pt x="199" y="244"/>
                </a:lnTo>
                <a:lnTo>
                  <a:pt x="199" y="227"/>
                </a:lnTo>
                <a:close/>
                <a:moveTo>
                  <a:pt x="248" y="227"/>
                </a:moveTo>
                <a:lnTo>
                  <a:pt x="233" y="227"/>
                </a:lnTo>
                <a:lnTo>
                  <a:pt x="233" y="244"/>
                </a:lnTo>
                <a:lnTo>
                  <a:pt x="248" y="244"/>
                </a:lnTo>
                <a:lnTo>
                  <a:pt x="248" y="227"/>
                </a:lnTo>
                <a:close/>
                <a:moveTo>
                  <a:pt x="199" y="128"/>
                </a:moveTo>
                <a:lnTo>
                  <a:pt x="182" y="128"/>
                </a:lnTo>
                <a:lnTo>
                  <a:pt x="182" y="145"/>
                </a:lnTo>
                <a:lnTo>
                  <a:pt x="199" y="145"/>
                </a:lnTo>
                <a:lnTo>
                  <a:pt x="199" y="128"/>
                </a:lnTo>
                <a:close/>
                <a:moveTo>
                  <a:pt x="248" y="128"/>
                </a:moveTo>
                <a:lnTo>
                  <a:pt x="233" y="128"/>
                </a:lnTo>
                <a:lnTo>
                  <a:pt x="233" y="145"/>
                </a:lnTo>
                <a:lnTo>
                  <a:pt x="248" y="145"/>
                </a:lnTo>
                <a:lnTo>
                  <a:pt x="248" y="12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4" name="Picture 83">
            <a:extLst>
              <a:ext uri="{FF2B5EF4-FFF2-40B4-BE49-F238E27FC236}">
                <a16:creationId xmlns:a16="http://schemas.microsoft.com/office/drawing/2014/main" id="{693946DD-D2C9-4258-BA39-9EBCEEF0B3A5}"/>
              </a:ext>
            </a:extLst>
          </p:cNvPr>
          <p:cNvPicPr>
            <a:picLocks noChangeAspect="1"/>
          </p:cNvPicPr>
          <p:nvPr/>
        </p:nvPicPr>
        <p:blipFill>
          <a:blip r:embed="rId4"/>
          <a:stretch>
            <a:fillRect/>
          </a:stretch>
        </p:blipFill>
        <p:spPr>
          <a:xfrm>
            <a:off x="968572" y="5644210"/>
            <a:ext cx="398000" cy="515591"/>
          </a:xfrm>
          <a:prstGeom prst="rect">
            <a:avLst/>
          </a:prstGeom>
        </p:spPr>
      </p:pic>
      <p:pic>
        <p:nvPicPr>
          <p:cNvPr id="85" name="Picture 84">
            <a:extLst>
              <a:ext uri="{FF2B5EF4-FFF2-40B4-BE49-F238E27FC236}">
                <a16:creationId xmlns:a16="http://schemas.microsoft.com/office/drawing/2014/main" id="{CAEAB151-7EB0-4C3F-A106-F44B8FFBADC5}"/>
              </a:ext>
            </a:extLst>
          </p:cNvPr>
          <p:cNvPicPr>
            <a:picLocks noChangeAspect="1"/>
          </p:cNvPicPr>
          <p:nvPr/>
        </p:nvPicPr>
        <p:blipFill>
          <a:blip r:embed="rId5"/>
          <a:stretch>
            <a:fillRect/>
          </a:stretch>
        </p:blipFill>
        <p:spPr>
          <a:xfrm>
            <a:off x="1706097" y="5674977"/>
            <a:ext cx="342966" cy="431025"/>
          </a:xfrm>
          <a:prstGeom prst="rect">
            <a:avLst/>
          </a:prstGeom>
        </p:spPr>
      </p:pic>
      <p:pic>
        <p:nvPicPr>
          <p:cNvPr id="86" name="Picture 85">
            <a:extLst>
              <a:ext uri="{FF2B5EF4-FFF2-40B4-BE49-F238E27FC236}">
                <a16:creationId xmlns:a16="http://schemas.microsoft.com/office/drawing/2014/main" id="{B2A295CE-3D97-483A-A797-80EE4A3F577C}"/>
              </a:ext>
            </a:extLst>
          </p:cNvPr>
          <p:cNvPicPr>
            <a:picLocks noChangeAspect="1"/>
          </p:cNvPicPr>
          <p:nvPr/>
        </p:nvPicPr>
        <p:blipFill>
          <a:blip r:embed="rId6"/>
          <a:stretch>
            <a:fillRect/>
          </a:stretch>
        </p:blipFill>
        <p:spPr>
          <a:xfrm>
            <a:off x="400224" y="5004393"/>
            <a:ext cx="367241" cy="530459"/>
          </a:xfrm>
          <a:prstGeom prst="rect">
            <a:avLst/>
          </a:prstGeom>
        </p:spPr>
      </p:pic>
      <p:pic>
        <p:nvPicPr>
          <p:cNvPr id="87" name="Picture 86">
            <a:extLst>
              <a:ext uri="{FF2B5EF4-FFF2-40B4-BE49-F238E27FC236}">
                <a16:creationId xmlns:a16="http://schemas.microsoft.com/office/drawing/2014/main" id="{EEFB2BD9-992C-4010-A280-0AA6629B43E7}"/>
              </a:ext>
            </a:extLst>
          </p:cNvPr>
          <p:cNvPicPr>
            <a:picLocks noChangeAspect="1"/>
          </p:cNvPicPr>
          <p:nvPr/>
        </p:nvPicPr>
        <p:blipFill>
          <a:blip r:embed="rId7"/>
          <a:stretch>
            <a:fillRect/>
          </a:stretch>
        </p:blipFill>
        <p:spPr>
          <a:xfrm>
            <a:off x="1015999" y="5118735"/>
            <a:ext cx="408219" cy="420051"/>
          </a:xfrm>
          <a:prstGeom prst="rect">
            <a:avLst/>
          </a:prstGeom>
        </p:spPr>
      </p:pic>
      <p:pic>
        <p:nvPicPr>
          <p:cNvPr id="88" name="Picture 87">
            <a:extLst>
              <a:ext uri="{FF2B5EF4-FFF2-40B4-BE49-F238E27FC236}">
                <a16:creationId xmlns:a16="http://schemas.microsoft.com/office/drawing/2014/main" id="{018525E7-7CA2-4C79-9DAA-574EB3C7575D}"/>
              </a:ext>
            </a:extLst>
          </p:cNvPr>
          <p:cNvPicPr>
            <a:picLocks noChangeAspect="1"/>
          </p:cNvPicPr>
          <p:nvPr/>
        </p:nvPicPr>
        <p:blipFill>
          <a:blip r:embed="rId8"/>
          <a:stretch>
            <a:fillRect/>
          </a:stretch>
        </p:blipFill>
        <p:spPr>
          <a:xfrm>
            <a:off x="1012459" y="3037213"/>
            <a:ext cx="559518" cy="455163"/>
          </a:xfrm>
          <a:prstGeom prst="rect">
            <a:avLst/>
          </a:prstGeom>
        </p:spPr>
      </p:pic>
      <p:pic>
        <p:nvPicPr>
          <p:cNvPr id="89" name="Picture 88">
            <a:extLst>
              <a:ext uri="{FF2B5EF4-FFF2-40B4-BE49-F238E27FC236}">
                <a16:creationId xmlns:a16="http://schemas.microsoft.com/office/drawing/2014/main" id="{47048682-6FC9-4F4B-A908-AC9DC6A36DB0}"/>
              </a:ext>
            </a:extLst>
          </p:cNvPr>
          <p:cNvPicPr>
            <a:picLocks noChangeAspect="1"/>
          </p:cNvPicPr>
          <p:nvPr/>
        </p:nvPicPr>
        <p:blipFill>
          <a:blip r:embed="rId9"/>
          <a:stretch>
            <a:fillRect/>
          </a:stretch>
        </p:blipFill>
        <p:spPr>
          <a:xfrm>
            <a:off x="1793021" y="3626024"/>
            <a:ext cx="234555" cy="374171"/>
          </a:xfrm>
          <a:prstGeom prst="rect">
            <a:avLst/>
          </a:prstGeom>
        </p:spPr>
      </p:pic>
      <p:pic>
        <p:nvPicPr>
          <p:cNvPr id="90" name="Picture 89">
            <a:extLst>
              <a:ext uri="{FF2B5EF4-FFF2-40B4-BE49-F238E27FC236}">
                <a16:creationId xmlns:a16="http://schemas.microsoft.com/office/drawing/2014/main" id="{C2AE82A1-8537-46E1-B1EB-9CEFBDFCEE36}"/>
              </a:ext>
            </a:extLst>
          </p:cNvPr>
          <p:cNvPicPr>
            <a:picLocks noChangeAspect="1"/>
          </p:cNvPicPr>
          <p:nvPr/>
        </p:nvPicPr>
        <p:blipFill>
          <a:blip r:embed="rId7"/>
          <a:stretch>
            <a:fillRect/>
          </a:stretch>
        </p:blipFill>
        <p:spPr>
          <a:xfrm>
            <a:off x="359295" y="3545173"/>
            <a:ext cx="425279" cy="437606"/>
          </a:xfrm>
          <a:prstGeom prst="rect">
            <a:avLst/>
          </a:prstGeom>
        </p:spPr>
      </p:pic>
      <p:pic>
        <p:nvPicPr>
          <p:cNvPr id="91" name="Picture 90">
            <a:extLst>
              <a:ext uri="{FF2B5EF4-FFF2-40B4-BE49-F238E27FC236}">
                <a16:creationId xmlns:a16="http://schemas.microsoft.com/office/drawing/2014/main" id="{39501019-F971-436E-9509-022F1C34A033}"/>
              </a:ext>
            </a:extLst>
          </p:cNvPr>
          <p:cNvPicPr>
            <a:picLocks noChangeAspect="1"/>
          </p:cNvPicPr>
          <p:nvPr/>
        </p:nvPicPr>
        <p:blipFill>
          <a:blip r:embed="rId10"/>
          <a:stretch>
            <a:fillRect/>
          </a:stretch>
        </p:blipFill>
        <p:spPr>
          <a:xfrm>
            <a:off x="1705256" y="5119257"/>
            <a:ext cx="609600" cy="428625"/>
          </a:xfrm>
          <a:prstGeom prst="rect">
            <a:avLst/>
          </a:prstGeom>
        </p:spPr>
      </p:pic>
      <p:pic>
        <p:nvPicPr>
          <p:cNvPr id="92" name="Picture 91">
            <a:extLst>
              <a:ext uri="{FF2B5EF4-FFF2-40B4-BE49-F238E27FC236}">
                <a16:creationId xmlns:a16="http://schemas.microsoft.com/office/drawing/2014/main" id="{5D2E18DC-78A0-4EEA-85B8-8F77B1A4AD65}"/>
              </a:ext>
            </a:extLst>
          </p:cNvPr>
          <p:cNvPicPr>
            <a:picLocks noChangeAspect="1"/>
          </p:cNvPicPr>
          <p:nvPr/>
        </p:nvPicPr>
        <p:blipFill>
          <a:blip r:embed="rId11"/>
          <a:stretch>
            <a:fillRect/>
          </a:stretch>
        </p:blipFill>
        <p:spPr>
          <a:xfrm>
            <a:off x="2346319" y="3646455"/>
            <a:ext cx="368828" cy="296180"/>
          </a:xfrm>
          <a:prstGeom prst="rect">
            <a:avLst/>
          </a:prstGeom>
        </p:spPr>
      </p:pic>
      <p:pic>
        <p:nvPicPr>
          <p:cNvPr id="93" name="Picture 92">
            <a:extLst>
              <a:ext uri="{FF2B5EF4-FFF2-40B4-BE49-F238E27FC236}">
                <a16:creationId xmlns:a16="http://schemas.microsoft.com/office/drawing/2014/main" id="{88BB13CF-96AB-4757-A771-ECD84D8323C3}"/>
              </a:ext>
            </a:extLst>
          </p:cNvPr>
          <p:cNvPicPr>
            <a:picLocks noChangeAspect="1"/>
          </p:cNvPicPr>
          <p:nvPr/>
        </p:nvPicPr>
        <p:blipFill>
          <a:blip r:embed="rId3"/>
          <a:stretch>
            <a:fillRect/>
          </a:stretch>
        </p:blipFill>
        <p:spPr>
          <a:xfrm>
            <a:off x="963051" y="3677813"/>
            <a:ext cx="533642" cy="319233"/>
          </a:xfrm>
          <a:prstGeom prst="rect">
            <a:avLst/>
          </a:prstGeom>
        </p:spPr>
      </p:pic>
      <p:pic>
        <p:nvPicPr>
          <p:cNvPr id="94" name="Picture 93">
            <a:extLst>
              <a:ext uri="{FF2B5EF4-FFF2-40B4-BE49-F238E27FC236}">
                <a16:creationId xmlns:a16="http://schemas.microsoft.com/office/drawing/2014/main" id="{CA69027D-F990-4B82-AF27-A868B5B0AAF7}"/>
              </a:ext>
            </a:extLst>
          </p:cNvPr>
          <p:cNvPicPr>
            <a:picLocks noChangeAspect="1"/>
          </p:cNvPicPr>
          <p:nvPr/>
        </p:nvPicPr>
        <p:blipFill>
          <a:blip r:embed="rId12"/>
          <a:stretch>
            <a:fillRect/>
          </a:stretch>
        </p:blipFill>
        <p:spPr>
          <a:xfrm>
            <a:off x="2459177" y="3064693"/>
            <a:ext cx="306983" cy="395846"/>
          </a:xfrm>
          <a:prstGeom prst="rect">
            <a:avLst/>
          </a:prstGeom>
        </p:spPr>
      </p:pic>
      <p:pic>
        <p:nvPicPr>
          <p:cNvPr id="107" name="Picture 106">
            <a:extLst>
              <a:ext uri="{FF2B5EF4-FFF2-40B4-BE49-F238E27FC236}">
                <a16:creationId xmlns:a16="http://schemas.microsoft.com/office/drawing/2014/main" id="{C27DF270-C94F-4A39-BC42-AF838A06B4D1}"/>
              </a:ext>
            </a:extLst>
          </p:cNvPr>
          <p:cNvPicPr>
            <a:picLocks noChangeAspect="1"/>
          </p:cNvPicPr>
          <p:nvPr/>
        </p:nvPicPr>
        <p:blipFill>
          <a:blip r:embed="rId13"/>
          <a:stretch>
            <a:fillRect/>
          </a:stretch>
        </p:blipFill>
        <p:spPr>
          <a:xfrm>
            <a:off x="1745100" y="3116787"/>
            <a:ext cx="407498" cy="237090"/>
          </a:xfrm>
          <a:prstGeom prst="rect">
            <a:avLst/>
          </a:prstGeom>
        </p:spPr>
      </p:pic>
      <p:pic>
        <p:nvPicPr>
          <p:cNvPr id="108" name="Picture 107">
            <a:extLst>
              <a:ext uri="{FF2B5EF4-FFF2-40B4-BE49-F238E27FC236}">
                <a16:creationId xmlns:a16="http://schemas.microsoft.com/office/drawing/2014/main" id="{BB4B8B9F-9EB0-4114-AC79-CC3AE3D99320}"/>
              </a:ext>
            </a:extLst>
          </p:cNvPr>
          <p:cNvPicPr>
            <a:picLocks noChangeAspect="1"/>
          </p:cNvPicPr>
          <p:nvPr/>
        </p:nvPicPr>
        <p:blipFill>
          <a:blip r:embed="rId4"/>
          <a:stretch>
            <a:fillRect/>
          </a:stretch>
        </p:blipFill>
        <p:spPr>
          <a:xfrm>
            <a:off x="1976029" y="3184903"/>
            <a:ext cx="208340" cy="269895"/>
          </a:xfrm>
          <a:prstGeom prst="rect">
            <a:avLst/>
          </a:prstGeom>
        </p:spPr>
      </p:pic>
      <p:sp>
        <p:nvSpPr>
          <p:cNvPr id="114" name="Left Brace 113">
            <a:extLst>
              <a:ext uri="{FF2B5EF4-FFF2-40B4-BE49-F238E27FC236}">
                <a16:creationId xmlns:a16="http://schemas.microsoft.com/office/drawing/2014/main" id="{E593B83A-C6D2-444F-8386-AA08E4B8ABA1}"/>
              </a:ext>
            </a:extLst>
          </p:cNvPr>
          <p:cNvSpPr/>
          <p:nvPr/>
        </p:nvSpPr>
        <p:spPr>
          <a:xfrm flipH="1">
            <a:off x="3593523" y="2713663"/>
            <a:ext cx="465080" cy="3473777"/>
          </a:xfrm>
          <a:prstGeom prst="leftBrace">
            <a:avLst>
              <a:gd name="adj1" fmla="val 91690"/>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solidFill>
                <a:srgbClr val="FFFFFF"/>
              </a:solidFill>
              <a:latin typeface="Segoe UI"/>
            </a:endParaRPr>
          </a:p>
        </p:txBody>
      </p:sp>
      <p:sp>
        <p:nvSpPr>
          <p:cNvPr id="118" name="TextBox 117">
            <a:extLst>
              <a:ext uri="{FF2B5EF4-FFF2-40B4-BE49-F238E27FC236}">
                <a16:creationId xmlns:a16="http://schemas.microsoft.com/office/drawing/2014/main" id="{EECBA8C2-D375-4550-90AC-166D4030AF43}"/>
              </a:ext>
            </a:extLst>
          </p:cNvPr>
          <p:cNvSpPr txBox="1"/>
          <p:nvPr/>
        </p:nvSpPr>
        <p:spPr>
          <a:xfrm>
            <a:off x="713690" y="4304835"/>
            <a:ext cx="1590820" cy="489365"/>
          </a:xfrm>
          <a:prstGeom prst="rect">
            <a:avLst/>
          </a:prstGeom>
          <a:solidFill>
            <a:srgbClr val="0070C0"/>
          </a:solidFill>
        </p:spPr>
        <p:txBody>
          <a:bodyPr wrap="none" lIns="182880" tIns="146304" rIns="182880" bIns="146304" rtlCol="0">
            <a:spAutoFit/>
          </a:bodyPr>
          <a:lstStyle/>
          <a:p>
            <a:pPr>
              <a:lnSpc>
                <a:spcPct val="90000"/>
              </a:lnSpc>
              <a:spcAft>
                <a:spcPts val="600"/>
              </a:spcAft>
            </a:pPr>
            <a:r>
              <a:rPr lang="en-IN" sz="1400" b="1" kern="0" dirty="0">
                <a:solidFill>
                  <a:schemeClr val="bg1"/>
                </a:solidFill>
                <a:latin typeface="+mj-lt"/>
              </a:rPr>
              <a:t>DATA SOURCES</a:t>
            </a:r>
          </a:p>
        </p:txBody>
      </p:sp>
      <p:pic>
        <p:nvPicPr>
          <p:cNvPr id="120" name="Picture 119">
            <a:extLst>
              <a:ext uri="{FF2B5EF4-FFF2-40B4-BE49-F238E27FC236}">
                <a16:creationId xmlns:a16="http://schemas.microsoft.com/office/drawing/2014/main" id="{4315D7D0-5B37-49ED-A204-21CA99614787}"/>
              </a:ext>
            </a:extLst>
          </p:cNvPr>
          <p:cNvPicPr>
            <a:picLocks noChangeAspect="1"/>
          </p:cNvPicPr>
          <p:nvPr/>
        </p:nvPicPr>
        <p:blipFill>
          <a:blip r:embed="rId1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9470" y="5678403"/>
            <a:ext cx="399755" cy="399754"/>
          </a:xfrm>
          <a:prstGeom prst="rect">
            <a:avLst/>
          </a:prstGeom>
        </p:spPr>
      </p:pic>
      <p:cxnSp>
        <p:nvCxnSpPr>
          <p:cNvPr id="126" name="Straight Arrow Connector 125">
            <a:extLst>
              <a:ext uri="{FF2B5EF4-FFF2-40B4-BE49-F238E27FC236}">
                <a16:creationId xmlns:a16="http://schemas.microsoft.com/office/drawing/2014/main" id="{C66F97B4-F274-44E8-A973-3CCD27F70B8B}"/>
              </a:ext>
            </a:extLst>
          </p:cNvPr>
          <p:cNvCxnSpPr>
            <a:cxnSpLocks/>
            <a:stCxn id="118" idx="3"/>
          </p:cNvCxnSpPr>
          <p:nvPr/>
        </p:nvCxnSpPr>
        <p:spPr>
          <a:xfrm flipV="1">
            <a:off x="2304510" y="4541610"/>
            <a:ext cx="532720" cy="7908"/>
          </a:xfrm>
          <a:prstGeom prst="straightConnector1">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E7163AEB-EA4F-4DD4-9EE7-927374345B47}"/>
              </a:ext>
            </a:extLst>
          </p:cNvPr>
          <p:cNvPicPr>
            <a:picLocks noChangeAspect="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0430" y="5791892"/>
            <a:ext cx="262295" cy="262294"/>
          </a:xfrm>
          <a:prstGeom prst="rect">
            <a:avLst/>
          </a:prstGeom>
        </p:spPr>
      </p:pic>
      <p:sp>
        <p:nvSpPr>
          <p:cNvPr id="141" name="TextBox 140">
            <a:extLst>
              <a:ext uri="{FF2B5EF4-FFF2-40B4-BE49-F238E27FC236}">
                <a16:creationId xmlns:a16="http://schemas.microsoft.com/office/drawing/2014/main" id="{B0AE381F-35C9-42A3-9EFC-14D5B7906140}"/>
              </a:ext>
            </a:extLst>
          </p:cNvPr>
          <p:cNvSpPr txBox="1"/>
          <p:nvPr/>
        </p:nvSpPr>
        <p:spPr>
          <a:xfrm>
            <a:off x="4519217" y="4461828"/>
            <a:ext cx="1744399" cy="510421"/>
          </a:xfrm>
          <a:prstGeom prst="rect">
            <a:avLst/>
          </a:prstGeom>
          <a:noFill/>
        </p:spPr>
        <p:txBody>
          <a:bodyPr wrap="square" rtlCol="0">
            <a:spAutoFit/>
          </a:bodyPr>
          <a:lstStyle/>
          <a:p>
            <a:pPr algn="ctr" defTabSz="932597"/>
            <a:r>
              <a:rPr lang="en-IN" sz="1428" b="1" kern="0" dirty="0">
                <a:solidFill>
                  <a:schemeClr val="bg1"/>
                </a:solidFill>
                <a:latin typeface="+mj-lt"/>
              </a:rPr>
              <a:t>STORAGE</a:t>
            </a:r>
          </a:p>
          <a:p>
            <a:pPr algn="ctr" defTabSz="932597"/>
            <a:r>
              <a:rPr lang="en-IN" sz="1224" kern="0" dirty="0">
                <a:solidFill>
                  <a:schemeClr val="bg1"/>
                </a:solidFill>
              </a:rPr>
              <a:t>(Blob)</a:t>
            </a:r>
          </a:p>
        </p:txBody>
      </p:sp>
      <p:sp>
        <p:nvSpPr>
          <p:cNvPr id="144" name="TextBox 143">
            <a:extLst>
              <a:ext uri="{FF2B5EF4-FFF2-40B4-BE49-F238E27FC236}">
                <a16:creationId xmlns:a16="http://schemas.microsoft.com/office/drawing/2014/main" id="{3378E8D0-D333-42C3-867E-72158DC1EAA7}"/>
              </a:ext>
            </a:extLst>
          </p:cNvPr>
          <p:cNvSpPr txBox="1"/>
          <p:nvPr/>
        </p:nvSpPr>
        <p:spPr>
          <a:xfrm>
            <a:off x="6233909" y="4453578"/>
            <a:ext cx="1744399" cy="510421"/>
          </a:xfrm>
          <a:prstGeom prst="rect">
            <a:avLst/>
          </a:prstGeom>
          <a:noFill/>
        </p:spPr>
        <p:txBody>
          <a:bodyPr wrap="square" rtlCol="0">
            <a:spAutoFit/>
          </a:bodyPr>
          <a:lstStyle/>
          <a:p>
            <a:pPr algn="ctr" defTabSz="932597"/>
            <a:r>
              <a:rPr lang="en-IN" sz="1428" b="1" kern="0" dirty="0">
                <a:solidFill>
                  <a:schemeClr val="bg1"/>
                </a:solidFill>
                <a:latin typeface="+mj-lt"/>
              </a:rPr>
              <a:t>ANALYSIS</a:t>
            </a:r>
          </a:p>
          <a:p>
            <a:pPr algn="ctr" defTabSz="932597"/>
            <a:r>
              <a:rPr lang="en-IN" sz="1224" kern="0" dirty="0">
                <a:solidFill>
                  <a:schemeClr val="bg1"/>
                </a:solidFill>
              </a:rPr>
              <a:t>(HDInsight)</a:t>
            </a:r>
          </a:p>
        </p:txBody>
      </p:sp>
      <p:sp>
        <p:nvSpPr>
          <p:cNvPr id="145" name="TextBox 144">
            <a:extLst>
              <a:ext uri="{FF2B5EF4-FFF2-40B4-BE49-F238E27FC236}">
                <a16:creationId xmlns:a16="http://schemas.microsoft.com/office/drawing/2014/main" id="{E93385CA-0BDB-420E-AFA3-C3777F59E451}"/>
              </a:ext>
            </a:extLst>
          </p:cNvPr>
          <p:cNvSpPr txBox="1"/>
          <p:nvPr/>
        </p:nvSpPr>
        <p:spPr>
          <a:xfrm>
            <a:off x="7962887" y="4453578"/>
            <a:ext cx="1744399" cy="510421"/>
          </a:xfrm>
          <a:prstGeom prst="rect">
            <a:avLst/>
          </a:prstGeom>
          <a:noFill/>
        </p:spPr>
        <p:txBody>
          <a:bodyPr wrap="square" rtlCol="0">
            <a:spAutoFit/>
          </a:bodyPr>
          <a:lstStyle/>
          <a:p>
            <a:pPr algn="ctr" defTabSz="932597"/>
            <a:r>
              <a:rPr lang="en-IN" sz="1428" b="1" kern="0" dirty="0">
                <a:solidFill>
                  <a:schemeClr val="bg1"/>
                </a:solidFill>
                <a:latin typeface="+mj-lt"/>
              </a:rPr>
              <a:t>STORAGE</a:t>
            </a:r>
          </a:p>
          <a:p>
            <a:pPr algn="ctr" defTabSz="932597"/>
            <a:r>
              <a:rPr lang="en-IN" sz="1224" kern="0" dirty="0">
                <a:solidFill>
                  <a:schemeClr val="bg1"/>
                </a:solidFill>
              </a:rPr>
              <a:t>(SQL Database)</a:t>
            </a:r>
          </a:p>
        </p:txBody>
      </p:sp>
      <p:cxnSp>
        <p:nvCxnSpPr>
          <p:cNvPr id="146" name="Straight Arrow Connector 145">
            <a:extLst>
              <a:ext uri="{FF2B5EF4-FFF2-40B4-BE49-F238E27FC236}">
                <a16:creationId xmlns:a16="http://schemas.microsoft.com/office/drawing/2014/main" id="{08B46604-D93C-4F1F-A5B1-C4A3A9DC234E}"/>
              </a:ext>
            </a:extLst>
          </p:cNvPr>
          <p:cNvCxnSpPr>
            <a:cxnSpLocks/>
          </p:cNvCxnSpPr>
          <p:nvPr/>
        </p:nvCxnSpPr>
        <p:spPr>
          <a:xfrm>
            <a:off x="5354840" y="5088255"/>
            <a:ext cx="0" cy="500997"/>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1705CC14-7F6E-4E9D-BDDC-1445A6FF8B48}"/>
              </a:ext>
            </a:extLst>
          </p:cNvPr>
          <p:cNvSpPr txBox="1"/>
          <p:nvPr/>
        </p:nvSpPr>
        <p:spPr>
          <a:xfrm>
            <a:off x="4813497" y="5638791"/>
            <a:ext cx="4409616" cy="461665"/>
          </a:xfrm>
          <a:prstGeom prst="rect">
            <a:avLst/>
          </a:prstGeom>
          <a:noFill/>
        </p:spPr>
        <p:txBody>
          <a:bodyPr wrap="square" rtlCol="0">
            <a:spAutoFit/>
          </a:bodyPr>
          <a:lstStyle/>
          <a:p>
            <a:pPr defTabSz="932597"/>
            <a:r>
              <a:rPr lang="en-US" sz="2400" b="1" kern="0" dirty="0">
                <a:solidFill>
                  <a:schemeClr val="bg1"/>
                </a:solidFill>
                <a:latin typeface="+mj-lt"/>
              </a:rPr>
              <a:t>Data Factory Movement Service</a:t>
            </a:r>
          </a:p>
        </p:txBody>
      </p:sp>
      <p:cxnSp>
        <p:nvCxnSpPr>
          <p:cNvPr id="148" name="Straight Connector 147">
            <a:extLst>
              <a:ext uri="{FF2B5EF4-FFF2-40B4-BE49-F238E27FC236}">
                <a16:creationId xmlns:a16="http://schemas.microsoft.com/office/drawing/2014/main" id="{81D93F59-0522-40B2-AD66-5FC4401BAA42}"/>
              </a:ext>
            </a:extLst>
          </p:cNvPr>
          <p:cNvCxnSpPr>
            <a:cxnSpLocks/>
          </p:cNvCxnSpPr>
          <p:nvPr/>
        </p:nvCxnSpPr>
        <p:spPr>
          <a:xfrm flipV="1">
            <a:off x="10740042" y="3258726"/>
            <a:ext cx="0" cy="31780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3BCDD54-295E-43E5-B89A-44EB3BA41BBA}"/>
              </a:ext>
            </a:extLst>
          </p:cNvPr>
          <p:cNvCxnSpPr/>
          <p:nvPr/>
        </p:nvCxnSpPr>
        <p:spPr>
          <a:xfrm>
            <a:off x="9783482" y="3849716"/>
            <a:ext cx="413650" cy="0"/>
          </a:xfrm>
          <a:prstGeom prst="line">
            <a:avLst/>
          </a:prstGeom>
          <a:ln w="19050">
            <a:solidFill>
              <a:schemeClr val="bg1"/>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C02E859-629C-4CD2-9724-C76334B907E3}"/>
              </a:ext>
            </a:extLst>
          </p:cNvPr>
          <p:cNvCxnSpPr/>
          <p:nvPr/>
        </p:nvCxnSpPr>
        <p:spPr>
          <a:xfrm>
            <a:off x="9927933" y="3787049"/>
            <a:ext cx="269199" cy="0"/>
          </a:xfrm>
          <a:prstGeom prst="line">
            <a:avLst/>
          </a:prstGeom>
          <a:ln w="19050">
            <a:solidFill>
              <a:schemeClr val="bg1"/>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33E6565A-0D28-4AAB-82AD-EAA076DAB36E}"/>
              </a:ext>
            </a:extLst>
          </p:cNvPr>
          <p:cNvSpPr txBox="1"/>
          <p:nvPr/>
        </p:nvSpPr>
        <p:spPr>
          <a:xfrm>
            <a:off x="6129608" y="2967619"/>
            <a:ext cx="2490789" cy="538609"/>
          </a:xfrm>
          <a:prstGeom prst="rect">
            <a:avLst/>
          </a:prstGeom>
          <a:noFill/>
        </p:spPr>
        <p:txBody>
          <a:bodyPr wrap="square" lIns="0" tIns="0" rIns="0" bIns="0" rtlCol="0">
            <a:spAutoFit/>
          </a:bodyPr>
          <a:lstStyle/>
          <a:p>
            <a:pPr defTabSz="951121">
              <a:spcBef>
                <a:spcPct val="0"/>
              </a:spcBef>
              <a:spcAft>
                <a:spcPts val="612"/>
              </a:spcAft>
              <a:defRPr/>
            </a:pPr>
            <a:r>
              <a:rPr lang="en-IN" sz="1400" kern="0" dirty="0">
                <a:solidFill>
                  <a:schemeClr val="bg1"/>
                </a:solidFill>
              </a:rPr>
              <a:t>MACHINE LEARNING</a:t>
            </a:r>
          </a:p>
          <a:p>
            <a:pPr marL="0" marR="0" lvl="0" indent="0" algn="l" defTabSz="951121" rtl="0" eaLnBrk="1" fontAlgn="auto" latinLnBrk="0" hangingPunct="1">
              <a:lnSpc>
                <a:spcPct val="100000"/>
              </a:lnSpc>
              <a:spcBef>
                <a:spcPct val="0"/>
              </a:spcBef>
              <a:spcAft>
                <a:spcPts val="612"/>
              </a:spcAft>
              <a:buClrTx/>
              <a:buSzTx/>
              <a:buFontTx/>
              <a:buNone/>
              <a:tabLst/>
              <a:defRPr/>
            </a:pPr>
            <a:endParaRPr lang="en-US" sz="1600" b="1" kern="0" dirty="0">
              <a:solidFill>
                <a:schemeClr val="bg1"/>
              </a:solidFill>
              <a:latin typeface="+mj-lt"/>
            </a:endParaRPr>
          </a:p>
        </p:txBody>
      </p:sp>
      <p:sp>
        <p:nvSpPr>
          <p:cNvPr id="154" name="TextBox 153">
            <a:extLst>
              <a:ext uri="{FF2B5EF4-FFF2-40B4-BE49-F238E27FC236}">
                <a16:creationId xmlns:a16="http://schemas.microsoft.com/office/drawing/2014/main" id="{F2CB8BF7-6E10-4E95-902F-3E71C3F1B603}"/>
              </a:ext>
            </a:extLst>
          </p:cNvPr>
          <p:cNvSpPr txBox="1"/>
          <p:nvPr/>
        </p:nvSpPr>
        <p:spPr>
          <a:xfrm>
            <a:off x="10373359" y="3576527"/>
            <a:ext cx="1836080" cy="461665"/>
          </a:xfrm>
          <a:prstGeom prst="rect">
            <a:avLst/>
          </a:prstGeom>
          <a:noFill/>
          <a:ln>
            <a:noFill/>
          </a:ln>
        </p:spPr>
        <p:txBody>
          <a:bodyPr wrap="none" lIns="182880" tIns="146304" rIns="182880" bIns="146304" rtlCol="0">
            <a:spAutoFit/>
          </a:bodyPr>
          <a:lstStyle/>
          <a:p>
            <a:pPr>
              <a:lnSpc>
                <a:spcPct val="90000"/>
              </a:lnSpc>
              <a:spcAft>
                <a:spcPts val="600"/>
              </a:spcAft>
            </a:pPr>
            <a:r>
              <a:rPr lang="en-IN" sz="1200" b="1" kern="0" dirty="0">
                <a:solidFill>
                  <a:schemeClr val="bg1"/>
                </a:solidFill>
                <a:latin typeface="+mj-lt"/>
              </a:rPr>
              <a:t>DATA CONSUMPTION</a:t>
            </a:r>
          </a:p>
        </p:txBody>
      </p:sp>
      <p:pic>
        <p:nvPicPr>
          <p:cNvPr id="155" name="Picture 154">
            <a:extLst>
              <a:ext uri="{FF2B5EF4-FFF2-40B4-BE49-F238E27FC236}">
                <a16:creationId xmlns:a16="http://schemas.microsoft.com/office/drawing/2014/main" id="{D83AEBF3-2AE3-48D8-A58B-78BD6D930979}"/>
              </a:ext>
            </a:extLst>
          </p:cNvPr>
          <p:cNvPicPr>
            <a:picLocks noChangeAspect="1"/>
          </p:cNvPicPr>
          <p:nvPr/>
        </p:nvPicPr>
        <p:blipFill>
          <a:blip r:embed="rId8"/>
          <a:stretch>
            <a:fillRect/>
          </a:stretch>
        </p:blipFill>
        <p:spPr>
          <a:xfrm>
            <a:off x="6530237" y="3648283"/>
            <a:ext cx="995938" cy="810188"/>
          </a:xfrm>
          <a:prstGeom prst="rect">
            <a:avLst/>
          </a:prstGeom>
        </p:spPr>
      </p:pic>
      <p:pic>
        <p:nvPicPr>
          <p:cNvPr id="156" name="Picture 155">
            <a:extLst>
              <a:ext uri="{FF2B5EF4-FFF2-40B4-BE49-F238E27FC236}">
                <a16:creationId xmlns:a16="http://schemas.microsoft.com/office/drawing/2014/main" id="{645A83F3-B84E-4B06-A615-5CDCF46C6237}"/>
              </a:ext>
            </a:extLst>
          </p:cNvPr>
          <p:cNvPicPr>
            <a:picLocks noChangeAspect="1"/>
          </p:cNvPicPr>
          <p:nvPr/>
        </p:nvPicPr>
        <p:blipFill>
          <a:blip r:embed="rId4"/>
          <a:stretch>
            <a:fillRect/>
          </a:stretch>
        </p:blipFill>
        <p:spPr>
          <a:xfrm>
            <a:off x="8497480" y="3704257"/>
            <a:ext cx="593957" cy="769444"/>
          </a:xfrm>
          <a:prstGeom prst="rect">
            <a:avLst/>
          </a:prstGeom>
        </p:spPr>
      </p:pic>
      <p:pic>
        <p:nvPicPr>
          <p:cNvPr id="157" name="Picture 156">
            <a:extLst>
              <a:ext uri="{FF2B5EF4-FFF2-40B4-BE49-F238E27FC236}">
                <a16:creationId xmlns:a16="http://schemas.microsoft.com/office/drawing/2014/main" id="{A29A3A2F-500F-40C2-A6A3-7714A06D0B5F}"/>
              </a:ext>
            </a:extLst>
          </p:cNvPr>
          <p:cNvPicPr>
            <a:picLocks noChangeAspect="1"/>
          </p:cNvPicPr>
          <p:nvPr/>
        </p:nvPicPr>
        <p:blipFill>
          <a:blip r:embed="rId16"/>
          <a:stretch>
            <a:fillRect/>
          </a:stretch>
        </p:blipFill>
        <p:spPr>
          <a:xfrm>
            <a:off x="10374352" y="2528508"/>
            <a:ext cx="696269" cy="634834"/>
          </a:xfrm>
          <a:prstGeom prst="rect">
            <a:avLst/>
          </a:prstGeom>
        </p:spPr>
      </p:pic>
      <p:pic>
        <p:nvPicPr>
          <p:cNvPr id="160" name="Picture 159">
            <a:extLst>
              <a:ext uri="{FF2B5EF4-FFF2-40B4-BE49-F238E27FC236}">
                <a16:creationId xmlns:a16="http://schemas.microsoft.com/office/drawing/2014/main" id="{4EF7EF96-9389-4960-8C20-BA63DAB9E56E}"/>
              </a:ext>
            </a:extLst>
          </p:cNvPr>
          <p:cNvPicPr>
            <a:picLocks noChangeAspect="1"/>
          </p:cNvPicPr>
          <p:nvPr/>
        </p:nvPicPr>
        <p:blipFill>
          <a:blip r:embed="rId17"/>
          <a:stretch>
            <a:fillRect/>
          </a:stretch>
        </p:blipFill>
        <p:spPr>
          <a:xfrm>
            <a:off x="10722486" y="4481153"/>
            <a:ext cx="1074400" cy="755622"/>
          </a:xfrm>
          <a:prstGeom prst="rect">
            <a:avLst/>
          </a:prstGeom>
        </p:spPr>
      </p:pic>
      <p:pic>
        <p:nvPicPr>
          <p:cNvPr id="163" name="Picture 162">
            <a:extLst>
              <a:ext uri="{FF2B5EF4-FFF2-40B4-BE49-F238E27FC236}">
                <a16:creationId xmlns:a16="http://schemas.microsoft.com/office/drawing/2014/main" id="{94847AE5-79FE-4B30-8909-81064F174DAD}"/>
              </a:ext>
            </a:extLst>
          </p:cNvPr>
          <p:cNvPicPr>
            <a:picLocks noChangeAspect="1"/>
          </p:cNvPicPr>
          <p:nvPr/>
        </p:nvPicPr>
        <p:blipFill>
          <a:blip r:embed="rId18"/>
          <a:stretch>
            <a:fillRect/>
          </a:stretch>
        </p:blipFill>
        <p:spPr>
          <a:xfrm>
            <a:off x="11337900" y="2470970"/>
            <a:ext cx="561538" cy="658871"/>
          </a:xfrm>
          <a:prstGeom prst="rect">
            <a:avLst/>
          </a:prstGeom>
        </p:spPr>
      </p:pic>
      <p:pic>
        <p:nvPicPr>
          <p:cNvPr id="164" name="Picture 163">
            <a:extLst>
              <a:ext uri="{FF2B5EF4-FFF2-40B4-BE49-F238E27FC236}">
                <a16:creationId xmlns:a16="http://schemas.microsoft.com/office/drawing/2014/main" id="{E8279C34-0752-4910-86BC-97C856A275C1}"/>
              </a:ext>
            </a:extLst>
          </p:cNvPr>
          <p:cNvPicPr>
            <a:picLocks noChangeAspect="1"/>
          </p:cNvPicPr>
          <p:nvPr/>
        </p:nvPicPr>
        <p:blipFill>
          <a:blip r:embed="rId19"/>
          <a:stretch>
            <a:fillRect/>
          </a:stretch>
        </p:blipFill>
        <p:spPr>
          <a:xfrm>
            <a:off x="11622994" y="2684692"/>
            <a:ext cx="400050" cy="457200"/>
          </a:xfrm>
          <a:prstGeom prst="rect">
            <a:avLst/>
          </a:prstGeom>
        </p:spPr>
      </p:pic>
      <p:pic>
        <p:nvPicPr>
          <p:cNvPr id="165" name="Picture 164">
            <a:extLst>
              <a:ext uri="{FF2B5EF4-FFF2-40B4-BE49-F238E27FC236}">
                <a16:creationId xmlns:a16="http://schemas.microsoft.com/office/drawing/2014/main" id="{BA9238C7-E7AD-4015-AE32-AA0D41020337}"/>
              </a:ext>
            </a:extLst>
          </p:cNvPr>
          <p:cNvPicPr>
            <a:picLocks noChangeAspect="1"/>
          </p:cNvPicPr>
          <p:nvPr/>
        </p:nvPicPr>
        <p:blipFill>
          <a:blip r:embed="rId11"/>
          <a:stretch>
            <a:fillRect/>
          </a:stretch>
        </p:blipFill>
        <p:spPr>
          <a:xfrm>
            <a:off x="4915113" y="3836267"/>
            <a:ext cx="628650" cy="504825"/>
          </a:xfrm>
          <a:prstGeom prst="rect">
            <a:avLst/>
          </a:prstGeom>
        </p:spPr>
      </p:pic>
      <p:sp>
        <p:nvSpPr>
          <p:cNvPr id="166" name="TextBox 165">
            <a:extLst>
              <a:ext uri="{FF2B5EF4-FFF2-40B4-BE49-F238E27FC236}">
                <a16:creationId xmlns:a16="http://schemas.microsoft.com/office/drawing/2014/main" id="{20271052-A40B-4408-BA5C-00C859B7A25C}"/>
              </a:ext>
            </a:extLst>
          </p:cNvPr>
          <p:cNvSpPr txBox="1"/>
          <p:nvPr/>
        </p:nvSpPr>
        <p:spPr>
          <a:xfrm>
            <a:off x="5134366" y="2374528"/>
            <a:ext cx="983283" cy="954107"/>
          </a:xfrm>
          <a:prstGeom prst="rect">
            <a:avLst/>
          </a:prstGeom>
          <a:noFill/>
        </p:spPr>
        <p:txBody>
          <a:bodyPr wrap="none" lIns="182880" tIns="146304" rIns="182880" bIns="146304" rtlCol="0">
            <a:spAutoFit/>
          </a:bodyPr>
          <a:lstStyle/>
          <a:p>
            <a:pPr>
              <a:lnSpc>
                <a:spcPct val="90000"/>
              </a:lnSpc>
              <a:spcAft>
                <a:spcPts val="600"/>
              </a:spcAft>
            </a:pPr>
            <a:r>
              <a:rPr lang="en-IN" kern="0" dirty="0">
                <a:solidFill>
                  <a:srgbClr val="0078D7"/>
                </a:solidFill>
              </a:rPr>
              <a:t>99.9%</a:t>
            </a:r>
          </a:p>
          <a:p>
            <a:pPr>
              <a:lnSpc>
                <a:spcPct val="90000"/>
              </a:lnSpc>
              <a:spcAft>
                <a:spcPts val="600"/>
              </a:spcAft>
            </a:pPr>
            <a:endParaRPr lang="en-IN" sz="2400" dirty="0" err="1">
              <a:gradFill>
                <a:gsLst>
                  <a:gs pos="2917">
                    <a:schemeClr val="tx1"/>
                  </a:gs>
                  <a:gs pos="30000">
                    <a:schemeClr val="tx1"/>
                  </a:gs>
                </a:gsLst>
                <a:lin ang="5400000" scaled="0"/>
              </a:gradFill>
            </a:endParaRPr>
          </a:p>
        </p:txBody>
      </p:sp>
      <p:sp>
        <p:nvSpPr>
          <p:cNvPr id="167" name="TextBox 166">
            <a:extLst>
              <a:ext uri="{FF2B5EF4-FFF2-40B4-BE49-F238E27FC236}">
                <a16:creationId xmlns:a16="http://schemas.microsoft.com/office/drawing/2014/main" id="{36979BA5-1C52-44A9-B2A2-78B7D6BC8932}"/>
              </a:ext>
            </a:extLst>
          </p:cNvPr>
          <p:cNvSpPr txBox="1"/>
          <p:nvPr/>
        </p:nvSpPr>
        <p:spPr>
          <a:xfrm>
            <a:off x="4964840" y="2705440"/>
            <a:ext cx="601768" cy="447815"/>
          </a:xfrm>
          <a:prstGeom prst="rect">
            <a:avLst/>
          </a:prstGeom>
          <a:noFill/>
        </p:spPr>
        <p:txBody>
          <a:bodyPr wrap="none" lIns="182880" tIns="146304" rIns="182880" bIns="146304" rtlCol="0">
            <a:spAutoFit/>
          </a:bodyPr>
          <a:lstStyle/>
          <a:p>
            <a:pPr>
              <a:lnSpc>
                <a:spcPct val="90000"/>
              </a:lnSpc>
              <a:spcAft>
                <a:spcPts val="600"/>
              </a:spcAft>
            </a:pPr>
            <a:r>
              <a:rPr lang="en-IN" sz="1100" kern="0" dirty="0">
                <a:solidFill>
                  <a:srgbClr val="0078D7"/>
                </a:solidFill>
              </a:rPr>
              <a:t>SLA</a:t>
            </a:r>
          </a:p>
        </p:txBody>
      </p:sp>
      <p:cxnSp>
        <p:nvCxnSpPr>
          <p:cNvPr id="168" name="Straight Connector 167">
            <a:extLst>
              <a:ext uri="{FF2B5EF4-FFF2-40B4-BE49-F238E27FC236}">
                <a16:creationId xmlns:a16="http://schemas.microsoft.com/office/drawing/2014/main" id="{DDDA0C87-91E4-4F37-A541-072C698B0E5D}"/>
              </a:ext>
            </a:extLst>
          </p:cNvPr>
          <p:cNvCxnSpPr>
            <a:cxnSpLocks/>
          </p:cNvCxnSpPr>
          <p:nvPr/>
        </p:nvCxnSpPr>
        <p:spPr>
          <a:xfrm flipV="1">
            <a:off x="11694668" y="3245650"/>
            <a:ext cx="0" cy="31780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46971EB-74E3-4026-A873-B183D9B7B415}"/>
              </a:ext>
            </a:extLst>
          </p:cNvPr>
          <p:cNvCxnSpPr>
            <a:cxnSpLocks/>
          </p:cNvCxnSpPr>
          <p:nvPr/>
        </p:nvCxnSpPr>
        <p:spPr>
          <a:xfrm flipV="1">
            <a:off x="11242962" y="4020726"/>
            <a:ext cx="0" cy="31780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850813FA-5D86-4061-81FD-C7E9EFB09CEF}"/>
              </a:ext>
            </a:extLst>
          </p:cNvPr>
          <p:cNvCxnSpPr>
            <a:cxnSpLocks/>
          </p:cNvCxnSpPr>
          <p:nvPr/>
        </p:nvCxnSpPr>
        <p:spPr>
          <a:xfrm>
            <a:off x="7076960" y="5080635"/>
            <a:ext cx="0" cy="500997"/>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76254CF-0D67-4836-B8F3-6798F63F27CE}"/>
              </a:ext>
            </a:extLst>
          </p:cNvPr>
          <p:cNvCxnSpPr>
            <a:cxnSpLocks/>
          </p:cNvCxnSpPr>
          <p:nvPr/>
        </p:nvCxnSpPr>
        <p:spPr>
          <a:xfrm>
            <a:off x="8799080" y="5033855"/>
            <a:ext cx="0" cy="500997"/>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E67DE046-2E43-4BB3-8D73-91A968BE02F0}"/>
              </a:ext>
            </a:extLst>
          </p:cNvPr>
          <p:cNvCxnSpPr>
            <a:cxnSpLocks/>
          </p:cNvCxnSpPr>
          <p:nvPr/>
        </p:nvCxnSpPr>
        <p:spPr>
          <a:xfrm>
            <a:off x="7016000" y="3278456"/>
            <a:ext cx="0" cy="362498"/>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CC723C7-2756-44A2-AE25-B14F00658F7B}"/>
              </a:ext>
            </a:extLst>
          </p:cNvPr>
          <p:cNvCxnSpPr>
            <a:cxnSpLocks/>
          </p:cNvCxnSpPr>
          <p:nvPr/>
        </p:nvCxnSpPr>
        <p:spPr>
          <a:xfrm>
            <a:off x="5727009" y="4062544"/>
            <a:ext cx="624320"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54871E00-7606-4023-B924-0A30BB6E9196}"/>
              </a:ext>
            </a:extLst>
          </p:cNvPr>
          <p:cNvCxnSpPr>
            <a:cxnSpLocks/>
          </p:cNvCxnSpPr>
          <p:nvPr/>
        </p:nvCxnSpPr>
        <p:spPr>
          <a:xfrm>
            <a:off x="7650727" y="4052646"/>
            <a:ext cx="624320"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5D8E9A14-7D04-4F9F-8D34-4DDF43F466F0}"/>
              </a:ext>
            </a:extLst>
          </p:cNvPr>
          <p:cNvCxnSpPr>
            <a:cxnSpLocks/>
          </p:cNvCxnSpPr>
          <p:nvPr/>
        </p:nvCxnSpPr>
        <p:spPr>
          <a:xfrm flipV="1">
            <a:off x="9692919" y="4036802"/>
            <a:ext cx="439872" cy="1390"/>
          </a:xfrm>
          <a:prstGeom prst="straightConnector1">
            <a:avLst/>
          </a:prstGeom>
          <a:ln w="50800">
            <a:solidFill>
              <a:schemeClr val="bg1"/>
            </a:solidFill>
            <a:tailEnd type="triangle"/>
          </a:ln>
        </p:spPr>
        <p:style>
          <a:lnRef idx="1">
            <a:schemeClr val="accent2"/>
          </a:lnRef>
          <a:fillRef idx="0">
            <a:schemeClr val="accent2"/>
          </a:fillRef>
          <a:effectRef idx="0">
            <a:schemeClr val="accent2"/>
          </a:effectRef>
          <a:fontRef idx="minor">
            <a:schemeClr val="tx1"/>
          </a:fontRef>
        </p:style>
      </p:cxnSp>
      <p:cxnSp>
        <p:nvCxnSpPr>
          <p:cNvPr id="176" name="Straight Arrow Connector 175">
            <a:extLst>
              <a:ext uri="{FF2B5EF4-FFF2-40B4-BE49-F238E27FC236}">
                <a16:creationId xmlns:a16="http://schemas.microsoft.com/office/drawing/2014/main" id="{4A40F95C-49C2-42BC-A983-29656CFBCCD7}"/>
              </a:ext>
            </a:extLst>
          </p:cNvPr>
          <p:cNvCxnSpPr>
            <a:cxnSpLocks/>
          </p:cNvCxnSpPr>
          <p:nvPr/>
        </p:nvCxnSpPr>
        <p:spPr>
          <a:xfrm flipV="1">
            <a:off x="9692919" y="3621416"/>
            <a:ext cx="439872" cy="1390"/>
          </a:xfrm>
          <a:prstGeom prst="straightConnector1">
            <a:avLst/>
          </a:prstGeom>
          <a:ln w="50800">
            <a:solidFill>
              <a:schemeClr val="bg1"/>
            </a:solidFill>
            <a:tailEnd type="triangle"/>
          </a:ln>
        </p:spPr>
        <p:style>
          <a:lnRef idx="1">
            <a:schemeClr val="accent2"/>
          </a:lnRef>
          <a:fillRef idx="0">
            <a:schemeClr val="accent2"/>
          </a:fillRef>
          <a:effectRef idx="0">
            <a:schemeClr val="accent2"/>
          </a:effectRef>
          <a:fontRef idx="minor">
            <a:schemeClr val="tx1"/>
          </a:fontRef>
        </p:style>
      </p:cxnSp>
      <p:pic>
        <p:nvPicPr>
          <p:cNvPr id="177" name="Picture 176">
            <a:extLst>
              <a:ext uri="{FF2B5EF4-FFF2-40B4-BE49-F238E27FC236}">
                <a16:creationId xmlns:a16="http://schemas.microsoft.com/office/drawing/2014/main" id="{C7BAE60A-1D3C-4467-ABA8-7B3B094341C0}"/>
              </a:ext>
            </a:extLst>
          </p:cNvPr>
          <p:cNvPicPr>
            <a:picLocks noChangeAspect="1"/>
          </p:cNvPicPr>
          <p:nvPr/>
        </p:nvPicPr>
        <p:blipFill>
          <a:blip r:embed="rId20"/>
          <a:stretch>
            <a:fillRect/>
          </a:stretch>
        </p:blipFill>
        <p:spPr>
          <a:xfrm>
            <a:off x="6578769" y="2199480"/>
            <a:ext cx="787168" cy="787168"/>
          </a:xfrm>
          <a:prstGeom prst="rect">
            <a:avLst/>
          </a:prstGeom>
        </p:spPr>
      </p:pic>
      <p:sp>
        <p:nvSpPr>
          <p:cNvPr id="178" name="TextBox 177">
            <a:extLst>
              <a:ext uri="{FF2B5EF4-FFF2-40B4-BE49-F238E27FC236}">
                <a16:creationId xmlns:a16="http://schemas.microsoft.com/office/drawing/2014/main" id="{A74D7AB5-1F52-4456-8824-C1A0C4962297}"/>
              </a:ext>
            </a:extLst>
          </p:cNvPr>
          <p:cNvSpPr txBox="1"/>
          <p:nvPr/>
        </p:nvSpPr>
        <p:spPr>
          <a:xfrm>
            <a:off x="5081149" y="1275277"/>
            <a:ext cx="4746929" cy="1009507"/>
          </a:xfrm>
          <a:prstGeom prst="rect">
            <a:avLst/>
          </a:prstGeom>
          <a:noFill/>
        </p:spPr>
        <p:txBody>
          <a:bodyPr wrap="square" lIns="182880" tIns="146304" rIns="182880" bIns="146304" rtlCol="0">
            <a:spAutoFit/>
          </a:bodyPr>
          <a:lstStyle/>
          <a:p>
            <a:pPr>
              <a:lnSpc>
                <a:spcPct val="90000"/>
              </a:lnSpc>
              <a:spcAft>
                <a:spcPts val="600"/>
              </a:spcAft>
            </a:pPr>
            <a:r>
              <a:rPr lang="en-US" sz="2400" b="1" kern="0" dirty="0">
                <a:solidFill>
                  <a:schemeClr val="bg1"/>
                </a:solidFill>
                <a:latin typeface="+mj-lt"/>
              </a:rPr>
              <a:t>Two-Class Bayes Point Machine</a:t>
            </a:r>
          </a:p>
          <a:p>
            <a:pPr>
              <a:lnSpc>
                <a:spcPct val="90000"/>
              </a:lnSpc>
              <a:spcAft>
                <a:spcPts val="600"/>
              </a:spcAft>
            </a:pPr>
            <a:endParaRPr lang="en-IN" sz="2200" dirty="0" err="1">
              <a:solidFill>
                <a:schemeClr val="bg1"/>
              </a:solidFill>
              <a:latin typeface="+mj-lt"/>
            </a:endParaRPr>
          </a:p>
        </p:txBody>
      </p:sp>
      <p:pic>
        <p:nvPicPr>
          <p:cNvPr id="179" name="Picture 178">
            <a:extLst>
              <a:ext uri="{FF2B5EF4-FFF2-40B4-BE49-F238E27FC236}">
                <a16:creationId xmlns:a16="http://schemas.microsoft.com/office/drawing/2014/main" id="{30ABA39C-DE4B-4B41-9DAF-EFE4A601B63E}"/>
              </a:ext>
            </a:extLst>
          </p:cNvPr>
          <p:cNvPicPr>
            <a:picLocks noChangeAspect="1"/>
          </p:cNvPicPr>
          <p:nvPr/>
        </p:nvPicPr>
        <p:blipFill>
          <a:blip r:embed="rId21"/>
          <a:stretch>
            <a:fillRect/>
          </a:stretch>
        </p:blipFill>
        <p:spPr>
          <a:xfrm>
            <a:off x="4599332" y="1374856"/>
            <a:ext cx="557888" cy="382032"/>
          </a:xfrm>
          <a:prstGeom prst="rect">
            <a:avLst/>
          </a:prstGeom>
        </p:spPr>
      </p:pic>
    </p:spTree>
    <p:extLst>
      <p:ext uri="{BB962C8B-B14F-4D97-AF65-F5344CB8AC3E}">
        <p14:creationId xmlns:p14="http://schemas.microsoft.com/office/powerpoint/2010/main" val="35491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 Placeholder 24"/>
          <p:cNvSpPr txBox="1">
            <a:spLocks/>
          </p:cNvSpPr>
          <p:nvPr/>
        </p:nvSpPr>
        <p:spPr>
          <a:xfrm rot="16200000">
            <a:off x="9074433" y="3812874"/>
            <a:ext cx="4048256" cy="1381110"/>
          </a:xfrm>
          <a:prstGeom prst="rect">
            <a:avLst/>
          </a:prstGeom>
          <a:solidFill>
            <a:srgbClr val="F2F2F2"/>
          </a:solidFill>
        </p:spPr>
        <p:txBody>
          <a:bodyPr vert="horz" wrap="square" lIns="149196" tIns="46623" rIns="149196" bIns="46623" rtlCol="0">
            <a:noAutofit/>
          </a:bodyPr>
          <a:lstStyle>
            <a:defPPr>
              <a:defRPr lang="en-US"/>
            </a:defPPr>
            <a:lvl1pPr indent="0" algn="ctr" defTabSz="686047">
              <a:lnSpc>
                <a:spcPct val="90000"/>
              </a:lnSpc>
              <a:spcBef>
                <a:spcPts val="1800"/>
              </a:spcBef>
              <a:buSzPct val="90000"/>
              <a:buFont typeface="Wingdings" pitchFamily="2" charset="2"/>
              <a:buNone/>
              <a:defRPr sz="2400" kern="4000" spc="-100" baseline="0">
                <a:solidFill>
                  <a:schemeClr val="accent3"/>
                </a:solidFill>
                <a:latin typeface="+mj-lt"/>
              </a:defRPr>
            </a:lvl1pPr>
            <a:lvl2pPr marL="0" indent="0" defTabSz="686047">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0" indent="0" defTabSz="686047">
              <a:lnSpc>
                <a:spcPct val="90000"/>
              </a:lnSpc>
              <a:spcBef>
                <a:spcPts val="0"/>
              </a:spcBef>
              <a:spcAft>
                <a:spcPts val="600"/>
              </a:spcAft>
              <a:buSzPct val="90000"/>
              <a:buFont typeface="Arial" pitchFamily="34" charset="0"/>
              <a:buNone/>
              <a:defRPr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0" indent="0" defTabSz="686047">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0" indent="0" defTabSz="686047">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1886629" indent="-171512" defTabSz="686047">
              <a:spcBef>
                <a:spcPct val="20000"/>
              </a:spcBef>
              <a:buFont typeface="Arial" pitchFamily="34" charset="0"/>
              <a:buChar char="•"/>
              <a:defRPr sz="1500"/>
            </a:lvl6pPr>
            <a:lvl7pPr marL="2229652" indent="-171512" defTabSz="686047">
              <a:spcBef>
                <a:spcPct val="20000"/>
              </a:spcBef>
              <a:buFont typeface="Arial" pitchFamily="34" charset="0"/>
              <a:buChar char="•"/>
              <a:defRPr sz="1500"/>
            </a:lvl7pPr>
            <a:lvl8pPr marL="2572676" indent="-171512" defTabSz="686047">
              <a:spcBef>
                <a:spcPct val="20000"/>
              </a:spcBef>
              <a:buFont typeface="Arial" pitchFamily="34" charset="0"/>
              <a:buChar char="•"/>
              <a:defRPr sz="1500"/>
            </a:lvl8pPr>
            <a:lvl9pPr marL="2915700" indent="-171512" defTabSz="686047">
              <a:spcBef>
                <a:spcPct val="20000"/>
              </a:spcBef>
              <a:buFont typeface="Arial" pitchFamily="34" charset="0"/>
              <a:buChar char="•"/>
              <a:defRPr sz="1500"/>
            </a:lvl9pPr>
          </a:lstStyle>
          <a:p>
            <a:pPr>
              <a:lnSpc>
                <a:spcPct val="100000"/>
              </a:lnSpc>
              <a:spcBef>
                <a:spcPts val="0"/>
              </a:spcBef>
            </a:pPr>
            <a:endParaRPr lang="en-US" dirty="0">
              <a:solidFill>
                <a:srgbClr val="008272"/>
              </a:solidFill>
            </a:endParaRPr>
          </a:p>
        </p:txBody>
      </p:sp>
      <p:sp>
        <p:nvSpPr>
          <p:cNvPr id="97" name="Text Placeholder 24"/>
          <p:cNvSpPr txBox="1">
            <a:spLocks/>
          </p:cNvSpPr>
          <p:nvPr/>
        </p:nvSpPr>
        <p:spPr>
          <a:xfrm rot="16200000">
            <a:off x="6228659" y="3812874"/>
            <a:ext cx="4048256" cy="1381110"/>
          </a:xfrm>
          <a:prstGeom prst="rect">
            <a:avLst/>
          </a:prstGeom>
          <a:solidFill>
            <a:srgbClr val="F2F2F2"/>
          </a:solidFill>
        </p:spPr>
        <p:txBody>
          <a:bodyPr vert="horz" wrap="square" lIns="149196" tIns="46623" rIns="149196" bIns="46623" rtlCol="0">
            <a:noAutofit/>
          </a:bodyPr>
          <a:lstStyle>
            <a:defPPr>
              <a:defRPr lang="en-US"/>
            </a:defPPr>
            <a:lvl1pPr indent="0" algn="ctr" defTabSz="686047">
              <a:lnSpc>
                <a:spcPct val="90000"/>
              </a:lnSpc>
              <a:spcBef>
                <a:spcPts val="1800"/>
              </a:spcBef>
              <a:buSzPct val="90000"/>
              <a:buFont typeface="Wingdings" pitchFamily="2" charset="2"/>
              <a:buNone/>
              <a:defRPr sz="2400" kern="4000" spc="-100" baseline="0">
                <a:solidFill>
                  <a:schemeClr val="accent3"/>
                </a:solidFill>
                <a:latin typeface="+mj-lt"/>
              </a:defRPr>
            </a:lvl1pPr>
            <a:lvl2pPr marL="0" indent="0" defTabSz="686047">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0" indent="0" defTabSz="686047">
              <a:lnSpc>
                <a:spcPct val="90000"/>
              </a:lnSpc>
              <a:spcBef>
                <a:spcPts val="0"/>
              </a:spcBef>
              <a:spcAft>
                <a:spcPts val="600"/>
              </a:spcAft>
              <a:buSzPct val="90000"/>
              <a:buFont typeface="Arial" pitchFamily="34" charset="0"/>
              <a:buNone/>
              <a:defRPr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0" indent="0" defTabSz="686047">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0" indent="0" defTabSz="686047">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1886629" indent="-171512" defTabSz="686047">
              <a:spcBef>
                <a:spcPct val="20000"/>
              </a:spcBef>
              <a:buFont typeface="Arial" pitchFamily="34" charset="0"/>
              <a:buChar char="•"/>
              <a:defRPr sz="1500"/>
            </a:lvl6pPr>
            <a:lvl7pPr marL="2229652" indent="-171512" defTabSz="686047">
              <a:spcBef>
                <a:spcPct val="20000"/>
              </a:spcBef>
              <a:buFont typeface="Arial" pitchFamily="34" charset="0"/>
              <a:buChar char="•"/>
              <a:defRPr sz="1500"/>
            </a:lvl7pPr>
            <a:lvl8pPr marL="2572676" indent="-171512" defTabSz="686047">
              <a:spcBef>
                <a:spcPct val="20000"/>
              </a:spcBef>
              <a:buFont typeface="Arial" pitchFamily="34" charset="0"/>
              <a:buChar char="•"/>
              <a:defRPr sz="1500"/>
            </a:lvl8pPr>
            <a:lvl9pPr marL="2915700" indent="-171512" defTabSz="686047">
              <a:spcBef>
                <a:spcPct val="20000"/>
              </a:spcBef>
              <a:buFont typeface="Arial" pitchFamily="34" charset="0"/>
              <a:buChar char="•"/>
              <a:defRPr sz="1500"/>
            </a:lvl9pPr>
          </a:lstStyle>
          <a:p>
            <a:pPr>
              <a:lnSpc>
                <a:spcPct val="100000"/>
              </a:lnSpc>
              <a:spcBef>
                <a:spcPts val="0"/>
              </a:spcBef>
            </a:pPr>
            <a:endParaRPr lang="en-US" dirty="0">
              <a:solidFill>
                <a:srgbClr val="008272"/>
              </a:solidFill>
            </a:endParaRPr>
          </a:p>
        </p:txBody>
      </p:sp>
      <p:sp>
        <p:nvSpPr>
          <p:cNvPr id="98" name="Text Placeholder 24"/>
          <p:cNvSpPr txBox="1">
            <a:spLocks/>
          </p:cNvSpPr>
          <p:nvPr/>
        </p:nvSpPr>
        <p:spPr>
          <a:xfrm rot="16200000">
            <a:off x="7651645" y="3812874"/>
            <a:ext cx="4048256" cy="1381110"/>
          </a:xfrm>
          <a:prstGeom prst="rect">
            <a:avLst/>
          </a:prstGeom>
          <a:solidFill>
            <a:schemeClr val="bg1">
              <a:lumMod val="85000"/>
            </a:schemeClr>
          </a:solidFill>
        </p:spPr>
        <p:txBody>
          <a:bodyPr vert="horz" wrap="square" lIns="149196" tIns="46623" rIns="149196" bIns="46623" rtlCol="0">
            <a:noAutofit/>
          </a:bodyPr>
          <a:lstStyle>
            <a:defPPr>
              <a:defRPr lang="en-US"/>
            </a:defPPr>
            <a:lvl1pPr indent="0" algn="ctr" defTabSz="686047">
              <a:lnSpc>
                <a:spcPct val="90000"/>
              </a:lnSpc>
              <a:spcBef>
                <a:spcPts val="1800"/>
              </a:spcBef>
              <a:buSzPct val="90000"/>
              <a:buFont typeface="Wingdings" pitchFamily="2" charset="2"/>
              <a:buNone/>
              <a:defRPr sz="2400" kern="4000" spc="-100" baseline="0">
                <a:solidFill>
                  <a:schemeClr val="accent3"/>
                </a:solidFill>
                <a:latin typeface="+mj-lt"/>
              </a:defRPr>
            </a:lvl1pPr>
            <a:lvl2pPr marL="0" indent="0" defTabSz="686047">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0" indent="0" defTabSz="686047">
              <a:lnSpc>
                <a:spcPct val="90000"/>
              </a:lnSpc>
              <a:spcBef>
                <a:spcPts val="0"/>
              </a:spcBef>
              <a:spcAft>
                <a:spcPts val="600"/>
              </a:spcAft>
              <a:buSzPct val="90000"/>
              <a:buFont typeface="Arial" pitchFamily="34" charset="0"/>
              <a:buNone/>
              <a:defRPr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0" indent="0" defTabSz="686047">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0" indent="0" defTabSz="686047">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1886629" indent="-171512" defTabSz="686047">
              <a:spcBef>
                <a:spcPct val="20000"/>
              </a:spcBef>
              <a:buFont typeface="Arial" pitchFamily="34" charset="0"/>
              <a:buChar char="•"/>
              <a:defRPr sz="1500"/>
            </a:lvl6pPr>
            <a:lvl7pPr marL="2229652" indent="-171512" defTabSz="686047">
              <a:spcBef>
                <a:spcPct val="20000"/>
              </a:spcBef>
              <a:buFont typeface="Arial" pitchFamily="34" charset="0"/>
              <a:buChar char="•"/>
              <a:defRPr sz="1500"/>
            </a:lvl7pPr>
            <a:lvl8pPr marL="2572676" indent="-171512" defTabSz="686047">
              <a:spcBef>
                <a:spcPct val="20000"/>
              </a:spcBef>
              <a:buFont typeface="Arial" pitchFamily="34" charset="0"/>
              <a:buChar char="•"/>
              <a:defRPr sz="1500"/>
            </a:lvl8pPr>
            <a:lvl9pPr marL="2915700" indent="-171512" defTabSz="686047">
              <a:spcBef>
                <a:spcPct val="20000"/>
              </a:spcBef>
              <a:buFont typeface="Arial" pitchFamily="34" charset="0"/>
              <a:buChar char="•"/>
              <a:defRPr sz="1500"/>
            </a:lvl9pPr>
          </a:lstStyle>
          <a:p>
            <a:pPr>
              <a:lnSpc>
                <a:spcPct val="100000"/>
              </a:lnSpc>
              <a:spcBef>
                <a:spcPts val="0"/>
              </a:spcBef>
            </a:pPr>
            <a:endParaRPr lang="en-US" dirty="0">
              <a:solidFill>
                <a:srgbClr val="008272"/>
              </a:solidFill>
            </a:endParaRPr>
          </a:p>
        </p:txBody>
      </p:sp>
      <p:sp>
        <p:nvSpPr>
          <p:cNvPr id="95" name="Text Placeholder 24"/>
          <p:cNvSpPr txBox="1">
            <a:spLocks/>
          </p:cNvSpPr>
          <p:nvPr/>
        </p:nvSpPr>
        <p:spPr>
          <a:xfrm rot="16200000">
            <a:off x="4805871" y="3812874"/>
            <a:ext cx="4048256" cy="1381110"/>
          </a:xfrm>
          <a:prstGeom prst="rect">
            <a:avLst/>
          </a:prstGeom>
          <a:solidFill>
            <a:schemeClr val="bg1">
              <a:lumMod val="85000"/>
            </a:schemeClr>
          </a:solidFill>
        </p:spPr>
        <p:txBody>
          <a:bodyPr vert="horz" wrap="square" lIns="149196" tIns="46623" rIns="149196" bIns="46623" rtlCol="0">
            <a:noAutofit/>
          </a:bodyPr>
          <a:lstStyle>
            <a:defPPr>
              <a:defRPr lang="en-US"/>
            </a:defPPr>
            <a:lvl1pPr indent="0" algn="ctr" defTabSz="686047">
              <a:lnSpc>
                <a:spcPct val="90000"/>
              </a:lnSpc>
              <a:spcBef>
                <a:spcPts val="1800"/>
              </a:spcBef>
              <a:buSzPct val="90000"/>
              <a:buFont typeface="Wingdings" pitchFamily="2" charset="2"/>
              <a:buNone/>
              <a:defRPr sz="2400" kern="4000" spc="-100" baseline="0">
                <a:solidFill>
                  <a:schemeClr val="accent3"/>
                </a:solidFill>
                <a:latin typeface="+mj-lt"/>
              </a:defRPr>
            </a:lvl1pPr>
            <a:lvl2pPr marL="0" indent="0" defTabSz="686047">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0" indent="0" defTabSz="686047">
              <a:lnSpc>
                <a:spcPct val="90000"/>
              </a:lnSpc>
              <a:spcBef>
                <a:spcPts val="0"/>
              </a:spcBef>
              <a:spcAft>
                <a:spcPts val="600"/>
              </a:spcAft>
              <a:buSzPct val="90000"/>
              <a:buFont typeface="Arial" pitchFamily="34" charset="0"/>
              <a:buNone/>
              <a:defRPr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0" indent="0" defTabSz="686047">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0" indent="0" defTabSz="686047">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1886629" indent="-171512" defTabSz="686047">
              <a:spcBef>
                <a:spcPct val="20000"/>
              </a:spcBef>
              <a:buFont typeface="Arial" pitchFamily="34" charset="0"/>
              <a:buChar char="•"/>
              <a:defRPr sz="1500"/>
            </a:lvl6pPr>
            <a:lvl7pPr marL="2229652" indent="-171512" defTabSz="686047">
              <a:spcBef>
                <a:spcPct val="20000"/>
              </a:spcBef>
              <a:buFont typeface="Arial" pitchFamily="34" charset="0"/>
              <a:buChar char="•"/>
              <a:defRPr sz="1500"/>
            </a:lvl7pPr>
            <a:lvl8pPr marL="2572676" indent="-171512" defTabSz="686047">
              <a:spcBef>
                <a:spcPct val="20000"/>
              </a:spcBef>
              <a:buFont typeface="Arial" pitchFamily="34" charset="0"/>
              <a:buChar char="•"/>
              <a:defRPr sz="1500"/>
            </a:lvl8pPr>
            <a:lvl9pPr marL="2915700" indent="-171512" defTabSz="686047">
              <a:spcBef>
                <a:spcPct val="20000"/>
              </a:spcBef>
              <a:buFont typeface="Arial" pitchFamily="34" charset="0"/>
              <a:buChar char="•"/>
              <a:defRPr sz="1500"/>
            </a:lvl9pPr>
          </a:lstStyle>
          <a:p>
            <a:pPr>
              <a:lnSpc>
                <a:spcPct val="100000"/>
              </a:lnSpc>
              <a:spcBef>
                <a:spcPts val="0"/>
              </a:spcBef>
            </a:pPr>
            <a:endParaRPr lang="en-US" dirty="0">
              <a:solidFill>
                <a:srgbClr val="008272"/>
              </a:solidFill>
            </a:endParaRPr>
          </a:p>
        </p:txBody>
      </p:sp>
      <p:sp>
        <p:nvSpPr>
          <p:cNvPr id="94" name="Text Placeholder 24"/>
          <p:cNvSpPr txBox="1">
            <a:spLocks/>
          </p:cNvSpPr>
          <p:nvPr/>
        </p:nvSpPr>
        <p:spPr>
          <a:xfrm rot="16200000">
            <a:off x="3383084" y="3812874"/>
            <a:ext cx="4048256" cy="1381110"/>
          </a:xfrm>
          <a:prstGeom prst="rect">
            <a:avLst/>
          </a:prstGeom>
          <a:solidFill>
            <a:srgbClr val="F2F2F2"/>
          </a:solidFill>
        </p:spPr>
        <p:txBody>
          <a:bodyPr vert="horz" wrap="square" lIns="149196" tIns="46623" rIns="149196" bIns="46623" rtlCol="0">
            <a:noAutofit/>
          </a:bodyPr>
          <a:lstStyle>
            <a:defPPr>
              <a:defRPr lang="en-US"/>
            </a:defPPr>
            <a:lvl1pPr indent="0" algn="ctr" defTabSz="686047">
              <a:lnSpc>
                <a:spcPct val="90000"/>
              </a:lnSpc>
              <a:spcBef>
                <a:spcPts val="1800"/>
              </a:spcBef>
              <a:buSzPct val="90000"/>
              <a:buFont typeface="Wingdings" pitchFamily="2" charset="2"/>
              <a:buNone/>
              <a:defRPr sz="2400" kern="4000" spc="-100" baseline="0">
                <a:solidFill>
                  <a:schemeClr val="accent3"/>
                </a:solidFill>
                <a:latin typeface="+mj-lt"/>
              </a:defRPr>
            </a:lvl1pPr>
            <a:lvl2pPr marL="0" indent="0" defTabSz="686047">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0" indent="0" defTabSz="686047">
              <a:lnSpc>
                <a:spcPct val="90000"/>
              </a:lnSpc>
              <a:spcBef>
                <a:spcPts val="0"/>
              </a:spcBef>
              <a:spcAft>
                <a:spcPts val="600"/>
              </a:spcAft>
              <a:buSzPct val="90000"/>
              <a:buFont typeface="Arial" pitchFamily="34" charset="0"/>
              <a:buNone/>
              <a:defRPr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0" indent="0" defTabSz="686047">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0" indent="0" defTabSz="686047">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1886629" indent="-171512" defTabSz="686047">
              <a:spcBef>
                <a:spcPct val="20000"/>
              </a:spcBef>
              <a:buFont typeface="Arial" pitchFamily="34" charset="0"/>
              <a:buChar char="•"/>
              <a:defRPr sz="1500"/>
            </a:lvl6pPr>
            <a:lvl7pPr marL="2229652" indent="-171512" defTabSz="686047">
              <a:spcBef>
                <a:spcPct val="20000"/>
              </a:spcBef>
              <a:buFont typeface="Arial" pitchFamily="34" charset="0"/>
              <a:buChar char="•"/>
              <a:defRPr sz="1500"/>
            </a:lvl7pPr>
            <a:lvl8pPr marL="2572676" indent="-171512" defTabSz="686047">
              <a:spcBef>
                <a:spcPct val="20000"/>
              </a:spcBef>
              <a:buFont typeface="Arial" pitchFamily="34" charset="0"/>
              <a:buChar char="•"/>
              <a:defRPr sz="1500"/>
            </a:lvl8pPr>
            <a:lvl9pPr marL="2915700" indent="-171512" defTabSz="686047">
              <a:spcBef>
                <a:spcPct val="20000"/>
              </a:spcBef>
              <a:buFont typeface="Arial" pitchFamily="34" charset="0"/>
              <a:buChar char="•"/>
              <a:defRPr sz="1500"/>
            </a:lvl9pPr>
          </a:lstStyle>
          <a:p>
            <a:pPr>
              <a:lnSpc>
                <a:spcPct val="100000"/>
              </a:lnSpc>
              <a:spcBef>
                <a:spcPts val="0"/>
              </a:spcBef>
            </a:pPr>
            <a:endParaRPr lang="en-US" dirty="0">
              <a:solidFill>
                <a:srgbClr val="008272"/>
              </a:solidFill>
            </a:endParaRPr>
          </a:p>
        </p:txBody>
      </p:sp>
      <p:sp>
        <p:nvSpPr>
          <p:cNvPr id="92" name="Text Placeholder 24"/>
          <p:cNvSpPr txBox="1">
            <a:spLocks/>
          </p:cNvSpPr>
          <p:nvPr/>
        </p:nvSpPr>
        <p:spPr>
          <a:xfrm rot="16200000">
            <a:off x="537309" y="3812874"/>
            <a:ext cx="4048256" cy="1381110"/>
          </a:xfrm>
          <a:prstGeom prst="rect">
            <a:avLst/>
          </a:prstGeom>
          <a:solidFill>
            <a:srgbClr val="F2F2F2"/>
          </a:solidFill>
        </p:spPr>
        <p:txBody>
          <a:bodyPr vert="horz" wrap="square" lIns="149196" tIns="46623" rIns="149196" bIns="46623" rtlCol="0">
            <a:noAutofit/>
          </a:bodyPr>
          <a:lstStyle>
            <a:defPPr>
              <a:defRPr lang="en-US"/>
            </a:defPPr>
            <a:lvl1pPr indent="0" algn="ctr" defTabSz="686047">
              <a:lnSpc>
                <a:spcPct val="90000"/>
              </a:lnSpc>
              <a:spcBef>
                <a:spcPts val="1800"/>
              </a:spcBef>
              <a:buSzPct val="90000"/>
              <a:buFont typeface="Wingdings" pitchFamily="2" charset="2"/>
              <a:buNone/>
              <a:defRPr sz="2400" kern="4000" spc="-100" baseline="0">
                <a:solidFill>
                  <a:schemeClr val="accent3"/>
                </a:solidFill>
                <a:latin typeface="+mj-lt"/>
              </a:defRPr>
            </a:lvl1pPr>
            <a:lvl2pPr marL="0" indent="0" defTabSz="686047">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0" indent="0" defTabSz="686047">
              <a:lnSpc>
                <a:spcPct val="90000"/>
              </a:lnSpc>
              <a:spcBef>
                <a:spcPts val="0"/>
              </a:spcBef>
              <a:spcAft>
                <a:spcPts val="600"/>
              </a:spcAft>
              <a:buSzPct val="90000"/>
              <a:buFont typeface="Arial" pitchFamily="34" charset="0"/>
              <a:buNone/>
              <a:defRPr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0" indent="0" defTabSz="686047">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0" indent="0" defTabSz="686047">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1886629" indent="-171512" defTabSz="686047">
              <a:spcBef>
                <a:spcPct val="20000"/>
              </a:spcBef>
              <a:buFont typeface="Arial" pitchFamily="34" charset="0"/>
              <a:buChar char="•"/>
              <a:defRPr sz="1500"/>
            </a:lvl6pPr>
            <a:lvl7pPr marL="2229652" indent="-171512" defTabSz="686047">
              <a:spcBef>
                <a:spcPct val="20000"/>
              </a:spcBef>
              <a:buFont typeface="Arial" pitchFamily="34" charset="0"/>
              <a:buChar char="•"/>
              <a:defRPr sz="1500"/>
            </a:lvl7pPr>
            <a:lvl8pPr marL="2572676" indent="-171512" defTabSz="686047">
              <a:spcBef>
                <a:spcPct val="20000"/>
              </a:spcBef>
              <a:buFont typeface="Arial" pitchFamily="34" charset="0"/>
              <a:buChar char="•"/>
              <a:defRPr sz="1500"/>
            </a:lvl8pPr>
            <a:lvl9pPr marL="2915700" indent="-171512" defTabSz="686047">
              <a:spcBef>
                <a:spcPct val="20000"/>
              </a:spcBef>
              <a:buFont typeface="Arial" pitchFamily="34" charset="0"/>
              <a:buChar char="•"/>
              <a:defRPr sz="1500"/>
            </a:lvl9pPr>
          </a:lstStyle>
          <a:p>
            <a:pPr>
              <a:lnSpc>
                <a:spcPct val="100000"/>
              </a:lnSpc>
              <a:spcBef>
                <a:spcPts val="0"/>
              </a:spcBef>
            </a:pPr>
            <a:endParaRPr lang="en-US" dirty="0">
              <a:solidFill>
                <a:srgbClr val="008272"/>
              </a:solidFill>
            </a:endParaRPr>
          </a:p>
        </p:txBody>
      </p:sp>
      <p:sp>
        <p:nvSpPr>
          <p:cNvPr id="57" name="Title 1"/>
          <p:cNvSpPr txBox="1">
            <a:spLocks/>
          </p:cNvSpPr>
          <p:nvPr/>
        </p:nvSpPr>
        <p:spPr>
          <a:xfrm>
            <a:off x="275147" y="297342"/>
            <a:ext cx="11887877" cy="917445"/>
          </a:xfrm>
          <a:prstGeom prst="rect">
            <a:avLst/>
          </a:prstGeom>
        </p:spPr>
        <p:txBody>
          <a:bodyPr vert="horz" wrap="square" lIns="146284" tIns="91427" rIns="146284" bIns="91427" rtlCol="0" anchor="t">
            <a:noAutofit/>
          </a:bodyPr>
          <a:lstStyle>
            <a:lvl1pPr algn="l" defTabSz="932563" rtl="0" eaLnBrk="1" latinLnBrk="0" hangingPunct="1">
              <a:lnSpc>
                <a:spcPct val="90000"/>
              </a:lnSpc>
              <a:spcBef>
                <a:spcPct val="0"/>
              </a:spcBef>
              <a:buNone/>
              <a:defRPr lang="en-US" sz="4799" b="0" kern="1200" cap="none" spc="-102" baseline="0">
                <a:ln w="3175">
                  <a:noFill/>
                </a:ln>
                <a:gradFill>
                  <a:gsLst>
                    <a:gs pos="1250">
                      <a:schemeClr val="accent2"/>
                    </a:gs>
                    <a:gs pos="100000">
                      <a:schemeClr val="accent2"/>
                    </a:gs>
                  </a:gsLst>
                  <a:lin ang="5400000" scaled="0"/>
                </a:gradFill>
                <a:effectLst/>
                <a:latin typeface="+mj-lt"/>
                <a:ea typeface="+mn-ea"/>
                <a:cs typeface="Segoe UI" pitchFamily="34" charset="0"/>
              </a:defRPr>
            </a:lvl1pPr>
          </a:lstStyle>
          <a:p>
            <a:r>
              <a:rPr lang="en-US" sz="4400" dirty="0">
                <a:solidFill>
                  <a:srgbClr val="42424E"/>
                </a:solidFill>
                <a:latin typeface="Segoe UI Light" panose="020B0502040204020203" pitchFamily="34" charset="0"/>
                <a:cs typeface="Segoe UI Light" panose="020B0502040204020203" pitchFamily="34" charset="0"/>
              </a:rPr>
              <a:t>Build on the expertise you already have</a:t>
            </a:r>
          </a:p>
        </p:txBody>
      </p:sp>
      <p:sp>
        <p:nvSpPr>
          <p:cNvPr id="93" name="Text Placeholder 24"/>
          <p:cNvSpPr txBox="1">
            <a:spLocks/>
          </p:cNvSpPr>
          <p:nvPr/>
        </p:nvSpPr>
        <p:spPr>
          <a:xfrm rot="16200000">
            <a:off x="1960296" y="3812874"/>
            <a:ext cx="4048256" cy="1381110"/>
          </a:xfrm>
          <a:prstGeom prst="rect">
            <a:avLst/>
          </a:prstGeom>
          <a:solidFill>
            <a:schemeClr val="bg1">
              <a:lumMod val="85000"/>
            </a:schemeClr>
          </a:solidFill>
        </p:spPr>
        <p:txBody>
          <a:bodyPr vert="horz" wrap="square" lIns="149196" tIns="46623" rIns="149196" bIns="46623" rtlCol="0">
            <a:noAutofit/>
          </a:bodyPr>
          <a:lstStyle>
            <a:defPPr>
              <a:defRPr lang="en-US"/>
            </a:defPPr>
            <a:lvl1pPr indent="0" algn="ctr" defTabSz="686047">
              <a:lnSpc>
                <a:spcPct val="90000"/>
              </a:lnSpc>
              <a:spcBef>
                <a:spcPts val="1800"/>
              </a:spcBef>
              <a:buSzPct val="90000"/>
              <a:buFont typeface="Wingdings" pitchFamily="2" charset="2"/>
              <a:buNone/>
              <a:defRPr sz="2400" kern="4000" spc="-100" baseline="0">
                <a:solidFill>
                  <a:schemeClr val="accent3"/>
                </a:solidFill>
                <a:latin typeface="+mj-lt"/>
              </a:defRPr>
            </a:lvl1pPr>
            <a:lvl2pPr marL="0" indent="0" defTabSz="686047">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0" indent="0" defTabSz="686047">
              <a:lnSpc>
                <a:spcPct val="90000"/>
              </a:lnSpc>
              <a:spcBef>
                <a:spcPts val="0"/>
              </a:spcBef>
              <a:spcAft>
                <a:spcPts val="600"/>
              </a:spcAft>
              <a:buSzPct val="90000"/>
              <a:buFont typeface="Arial" pitchFamily="34" charset="0"/>
              <a:buNone/>
              <a:defRPr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0" indent="0" defTabSz="686047">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0" indent="0" defTabSz="686047">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1886629" indent="-171512" defTabSz="686047">
              <a:spcBef>
                <a:spcPct val="20000"/>
              </a:spcBef>
              <a:buFont typeface="Arial" pitchFamily="34" charset="0"/>
              <a:buChar char="•"/>
              <a:defRPr sz="1500"/>
            </a:lvl6pPr>
            <a:lvl7pPr marL="2229652" indent="-171512" defTabSz="686047">
              <a:spcBef>
                <a:spcPct val="20000"/>
              </a:spcBef>
              <a:buFont typeface="Arial" pitchFamily="34" charset="0"/>
              <a:buChar char="•"/>
              <a:defRPr sz="1500"/>
            </a:lvl7pPr>
            <a:lvl8pPr marL="2572676" indent="-171512" defTabSz="686047">
              <a:spcBef>
                <a:spcPct val="20000"/>
              </a:spcBef>
              <a:buFont typeface="Arial" pitchFamily="34" charset="0"/>
              <a:buChar char="•"/>
              <a:defRPr sz="1500"/>
            </a:lvl8pPr>
            <a:lvl9pPr marL="2915700" indent="-171512" defTabSz="686047">
              <a:spcBef>
                <a:spcPct val="20000"/>
              </a:spcBef>
              <a:buFont typeface="Arial" pitchFamily="34" charset="0"/>
              <a:buChar char="•"/>
              <a:defRPr sz="1500"/>
            </a:lvl9pPr>
          </a:lstStyle>
          <a:p>
            <a:pPr>
              <a:lnSpc>
                <a:spcPct val="100000"/>
              </a:lnSpc>
              <a:spcBef>
                <a:spcPts val="0"/>
              </a:spcBef>
            </a:pPr>
            <a:endParaRPr lang="en-US" dirty="0">
              <a:solidFill>
                <a:srgbClr val="008272"/>
              </a:solidFill>
            </a:endParaRPr>
          </a:p>
        </p:txBody>
      </p:sp>
      <p:sp>
        <p:nvSpPr>
          <p:cNvPr id="58" name="Text Placeholder 24"/>
          <p:cNvSpPr txBox="1">
            <a:spLocks/>
          </p:cNvSpPr>
          <p:nvPr/>
        </p:nvSpPr>
        <p:spPr>
          <a:xfrm rot="16200000">
            <a:off x="-885278" y="3812874"/>
            <a:ext cx="4048256" cy="1381110"/>
          </a:xfrm>
          <a:prstGeom prst="rect">
            <a:avLst/>
          </a:prstGeom>
          <a:solidFill>
            <a:schemeClr val="bg1">
              <a:lumMod val="85000"/>
            </a:schemeClr>
          </a:solidFill>
        </p:spPr>
        <p:txBody>
          <a:bodyPr vert="horz" wrap="square" lIns="149196" tIns="46623" rIns="149196" bIns="46623" rtlCol="0">
            <a:noAutofit/>
          </a:bodyPr>
          <a:lstStyle>
            <a:defPPr>
              <a:defRPr lang="en-US"/>
            </a:defPPr>
            <a:lvl1pPr indent="0" algn="ctr" defTabSz="686047">
              <a:lnSpc>
                <a:spcPct val="90000"/>
              </a:lnSpc>
              <a:spcBef>
                <a:spcPts val="1800"/>
              </a:spcBef>
              <a:buSzPct val="90000"/>
              <a:buFont typeface="Wingdings" pitchFamily="2" charset="2"/>
              <a:buNone/>
              <a:defRPr sz="2400" kern="4000" spc="-100" baseline="0">
                <a:solidFill>
                  <a:schemeClr val="accent3"/>
                </a:solidFill>
                <a:latin typeface="+mj-lt"/>
              </a:defRPr>
            </a:lvl1pPr>
            <a:lvl2pPr marL="0" indent="0" defTabSz="686047">
              <a:lnSpc>
                <a:spcPct val="90000"/>
              </a:lnSpc>
              <a:spcBef>
                <a:spcPts val="100"/>
              </a:spcBef>
              <a:spcAft>
                <a:spcPts val="600"/>
              </a:spcAft>
              <a:buSzPct val="90000"/>
              <a:buFont typeface="Arial" pitchFamily="34" charset="0"/>
              <a:buNone/>
              <a:tabLst>
                <a:tab pos="472868" algn="l"/>
              </a:tabLst>
              <a:defRPr sz="20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2pPr>
            <a:lvl3pPr marL="0" indent="0" defTabSz="686047">
              <a:lnSpc>
                <a:spcPct val="90000"/>
              </a:lnSpc>
              <a:spcBef>
                <a:spcPts val="0"/>
              </a:spcBef>
              <a:spcAft>
                <a:spcPts val="600"/>
              </a:spcAft>
              <a:buSzPct val="90000"/>
              <a:buFont typeface="Arial" pitchFamily="34" charset="0"/>
              <a:buNone/>
              <a:defRPr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3pPr>
            <a:lvl4pPr marL="0" indent="0" defTabSz="686047">
              <a:lnSpc>
                <a:spcPct val="90000"/>
              </a:lnSpc>
              <a:spcBef>
                <a:spcPts val="0"/>
              </a:spcBef>
              <a:spcAft>
                <a:spcPts val="600"/>
              </a:spcAft>
              <a:buSzPct val="90000"/>
              <a:buFont typeface="Arial" pitchFamily="34" charset="0"/>
              <a:buNone/>
              <a:tabLst>
                <a:tab pos="686074" algn="l"/>
              </a:tabLst>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4pPr>
            <a:lvl5pPr marL="0" indent="0" defTabSz="686047">
              <a:lnSpc>
                <a:spcPct val="90000"/>
              </a:lnSpc>
              <a:spcBef>
                <a:spcPts val="0"/>
              </a:spcBef>
              <a:spcAft>
                <a:spcPts val="600"/>
              </a:spcAft>
              <a:buSzPct val="90000"/>
              <a:buFont typeface="Arial" pitchFamily="34" charset="0"/>
              <a:buNone/>
              <a:defRPr sz="140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defRPr>
            </a:lvl5pPr>
            <a:lvl6pPr marL="1886629" indent="-171512" defTabSz="686047">
              <a:spcBef>
                <a:spcPct val="20000"/>
              </a:spcBef>
              <a:buFont typeface="Arial" pitchFamily="34" charset="0"/>
              <a:buChar char="•"/>
              <a:defRPr sz="1500"/>
            </a:lvl6pPr>
            <a:lvl7pPr marL="2229652" indent="-171512" defTabSz="686047">
              <a:spcBef>
                <a:spcPct val="20000"/>
              </a:spcBef>
              <a:buFont typeface="Arial" pitchFamily="34" charset="0"/>
              <a:buChar char="•"/>
              <a:defRPr sz="1500"/>
            </a:lvl7pPr>
            <a:lvl8pPr marL="2572676" indent="-171512" defTabSz="686047">
              <a:spcBef>
                <a:spcPct val="20000"/>
              </a:spcBef>
              <a:buFont typeface="Arial" pitchFamily="34" charset="0"/>
              <a:buChar char="•"/>
              <a:defRPr sz="1500"/>
            </a:lvl8pPr>
            <a:lvl9pPr marL="2915700" indent="-171512" defTabSz="686047">
              <a:spcBef>
                <a:spcPct val="20000"/>
              </a:spcBef>
              <a:buFont typeface="Arial" pitchFamily="34" charset="0"/>
              <a:buChar char="•"/>
              <a:defRPr sz="1500"/>
            </a:lvl9pPr>
          </a:lstStyle>
          <a:p>
            <a:pPr>
              <a:lnSpc>
                <a:spcPct val="100000"/>
              </a:lnSpc>
              <a:spcBef>
                <a:spcPts val="0"/>
              </a:spcBef>
            </a:pPr>
            <a:endParaRPr lang="en-US" dirty="0">
              <a:solidFill>
                <a:srgbClr val="008272"/>
              </a:solidFill>
            </a:endParaRPr>
          </a:p>
        </p:txBody>
      </p:sp>
      <p:grpSp>
        <p:nvGrpSpPr>
          <p:cNvPr id="66" name="Group 65"/>
          <p:cNvGrpSpPr/>
          <p:nvPr/>
        </p:nvGrpSpPr>
        <p:grpSpPr>
          <a:xfrm>
            <a:off x="7562233" y="5703144"/>
            <a:ext cx="4226884" cy="585056"/>
            <a:chOff x="7840345" y="5433587"/>
            <a:chExt cx="4333880" cy="585139"/>
          </a:xfrm>
          <a:solidFill>
            <a:srgbClr val="00B0F0"/>
          </a:solidFill>
        </p:grpSpPr>
        <p:sp>
          <p:nvSpPr>
            <p:cNvPr id="67" name="Rectangle 66"/>
            <p:cNvSpPr/>
            <p:nvPr/>
          </p:nvSpPr>
          <p:spPr bwMode="auto">
            <a:xfrm>
              <a:off x="7840345" y="5433587"/>
              <a:ext cx="4333880" cy="58513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marL="631703" defTabSz="932418"/>
              <a:r>
                <a:rPr lang="en-US" sz="1369" dirty="0">
                  <a:solidFill>
                    <a:prstClr val="white"/>
                  </a:solidFill>
                  <a:latin typeface="Segoe UI Semilight" panose="020B0402040204020203" pitchFamily="34" charset="0"/>
                  <a:cs typeface="Segoe UI Semilight" panose="020B0402040204020203" pitchFamily="34" charset="0"/>
                </a:rPr>
                <a:t>Data analytics</a:t>
              </a:r>
            </a:p>
          </p:txBody>
        </p:sp>
        <p:sp>
          <p:nvSpPr>
            <p:cNvPr id="68" name="Freeform 15"/>
            <p:cNvSpPr>
              <a:spLocks noEditPoints="1"/>
            </p:cNvSpPr>
            <p:nvPr/>
          </p:nvSpPr>
          <p:spPr bwMode="auto">
            <a:xfrm>
              <a:off x="7945061" y="5540101"/>
              <a:ext cx="371584" cy="372109"/>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grpFill/>
            <a:ln>
              <a:noFill/>
            </a:ln>
          </p:spPr>
          <p:txBody>
            <a:bodyPr vert="horz" wrap="square" lIns="91427" tIns="45713" rIns="91427" bIns="45713" numCol="1" anchor="t" anchorCtr="0" compatLnSpc="1">
              <a:prstTxWarp prst="textNoShape">
                <a:avLst/>
              </a:prstTxWarp>
            </a:bodyPr>
            <a:lstStyle/>
            <a:p>
              <a:endParaRPr lang="en-US" sz="1369" dirty="0">
                <a:solidFill>
                  <a:srgbClr val="008272"/>
                </a:solidFill>
                <a:latin typeface="Segoe UI Semilight" panose="020B0402040204020203" pitchFamily="34" charset="0"/>
                <a:cs typeface="Segoe UI Semilight" panose="020B0402040204020203" pitchFamily="34" charset="0"/>
              </a:endParaRPr>
            </a:p>
          </p:txBody>
        </p:sp>
      </p:grpSp>
      <p:grpSp>
        <p:nvGrpSpPr>
          <p:cNvPr id="69" name="Group 68"/>
          <p:cNvGrpSpPr/>
          <p:nvPr/>
        </p:nvGrpSpPr>
        <p:grpSpPr>
          <a:xfrm>
            <a:off x="3293870" y="4939164"/>
            <a:ext cx="8495248" cy="585056"/>
            <a:chOff x="3473727" y="4660448"/>
            <a:chExt cx="8699612" cy="585139"/>
          </a:xfrm>
          <a:solidFill>
            <a:srgbClr val="00B0F0"/>
          </a:solidFill>
        </p:grpSpPr>
        <p:sp>
          <p:nvSpPr>
            <p:cNvPr id="70" name="Rectangle 69"/>
            <p:cNvSpPr/>
            <p:nvPr/>
          </p:nvSpPr>
          <p:spPr bwMode="auto">
            <a:xfrm>
              <a:off x="3473727" y="4660448"/>
              <a:ext cx="8699612" cy="58513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marL="571390" defTabSz="699024">
                <a:defRPr/>
              </a:pPr>
              <a:r>
                <a:rPr lang="en-US" sz="1369" dirty="0">
                  <a:solidFill>
                    <a:prstClr val="white"/>
                  </a:solidFill>
                  <a:latin typeface="Segoe UI Semilight" panose="020B0402040204020203" pitchFamily="34" charset="0"/>
                  <a:cs typeface="Segoe UI Semilight" panose="020B0402040204020203" pitchFamily="34" charset="0"/>
                </a:rPr>
                <a:t>Managed services</a:t>
              </a:r>
            </a:p>
          </p:txBody>
        </p:sp>
        <p:sp>
          <p:nvSpPr>
            <p:cNvPr id="71" name="Freeform 70"/>
            <p:cNvSpPr/>
            <p:nvPr/>
          </p:nvSpPr>
          <p:spPr bwMode="auto">
            <a:xfrm rot="16200000">
              <a:off x="3599652" y="4759246"/>
              <a:ext cx="387906" cy="387541"/>
            </a:xfrm>
            <a:custGeom>
              <a:avLst/>
              <a:gdLst/>
              <a:ahLst/>
              <a:cxnLst/>
              <a:rect l="l" t="t" r="r" b="b"/>
              <a:pathLst>
                <a:path w="2853774" h="2851093">
                  <a:moveTo>
                    <a:pt x="1069181" y="2295071"/>
                  </a:moveTo>
                  <a:lnTo>
                    <a:pt x="952500" y="2411752"/>
                  </a:lnTo>
                  <a:cubicBezTo>
                    <a:pt x="800894" y="2328409"/>
                    <a:pt x="375443" y="2180772"/>
                    <a:pt x="326231" y="1490209"/>
                  </a:cubicBezTo>
                  <a:cubicBezTo>
                    <a:pt x="327819" y="1475128"/>
                    <a:pt x="317500" y="1471953"/>
                    <a:pt x="302419" y="1480684"/>
                  </a:cubicBezTo>
                  <a:lnTo>
                    <a:pt x="116680" y="1680708"/>
                  </a:lnTo>
                  <a:lnTo>
                    <a:pt x="0" y="1564027"/>
                  </a:lnTo>
                  <a:lnTo>
                    <a:pt x="397669" y="1152071"/>
                  </a:lnTo>
                  <a:lnTo>
                    <a:pt x="807244" y="1556884"/>
                  </a:lnTo>
                  <a:lnTo>
                    <a:pt x="685800" y="1671184"/>
                  </a:lnTo>
                  <a:lnTo>
                    <a:pt x="476250" y="1466396"/>
                  </a:lnTo>
                  <a:cubicBezTo>
                    <a:pt x="492920" y="1537834"/>
                    <a:pt x="416718" y="1978365"/>
                    <a:pt x="1069181" y="2295071"/>
                  </a:cubicBezTo>
                  <a:close/>
                  <a:moveTo>
                    <a:pt x="1699022" y="397669"/>
                  </a:moveTo>
                  <a:lnTo>
                    <a:pt x="1294209" y="807244"/>
                  </a:lnTo>
                  <a:lnTo>
                    <a:pt x="1179909" y="685800"/>
                  </a:lnTo>
                  <a:lnTo>
                    <a:pt x="1384697" y="476250"/>
                  </a:lnTo>
                  <a:cubicBezTo>
                    <a:pt x="1313259" y="492920"/>
                    <a:pt x="872728" y="416718"/>
                    <a:pt x="556022" y="1069181"/>
                  </a:cubicBezTo>
                  <a:lnTo>
                    <a:pt x="439341" y="952500"/>
                  </a:lnTo>
                  <a:cubicBezTo>
                    <a:pt x="522684" y="800894"/>
                    <a:pt x="670321" y="375443"/>
                    <a:pt x="1360884" y="326231"/>
                  </a:cubicBezTo>
                  <a:cubicBezTo>
                    <a:pt x="1375965" y="327819"/>
                    <a:pt x="1379140" y="317500"/>
                    <a:pt x="1370409" y="302419"/>
                  </a:cubicBezTo>
                  <a:lnTo>
                    <a:pt x="1170385" y="116680"/>
                  </a:lnTo>
                  <a:lnTo>
                    <a:pt x="1287066" y="0"/>
                  </a:lnTo>
                  <a:close/>
                  <a:moveTo>
                    <a:pt x="2425071" y="1898593"/>
                  </a:moveTo>
                  <a:cubicBezTo>
                    <a:pt x="2341728" y="2050199"/>
                    <a:pt x="2194091" y="2475650"/>
                    <a:pt x="1503528" y="2524862"/>
                  </a:cubicBezTo>
                  <a:cubicBezTo>
                    <a:pt x="1488447" y="2523274"/>
                    <a:pt x="1485272" y="2533593"/>
                    <a:pt x="1494003" y="2548674"/>
                  </a:cubicBezTo>
                  <a:lnTo>
                    <a:pt x="1694027" y="2734413"/>
                  </a:lnTo>
                  <a:lnTo>
                    <a:pt x="1577346" y="2851093"/>
                  </a:lnTo>
                  <a:lnTo>
                    <a:pt x="1165390" y="2453424"/>
                  </a:lnTo>
                  <a:lnTo>
                    <a:pt x="1570203" y="2043849"/>
                  </a:lnTo>
                  <a:lnTo>
                    <a:pt x="1684503" y="2165293"/>
                  </a:lnTo>
                  <a:lnTo>
                    <a:pt x="1479715" y="2374843"/>
                  </a:lnTo>
                  <a:cubicBezTo>
                    <a:pt x="1551153" y="2358173"/>
                    <a:pt x="1991684" y="2434375"/>
                    <a:pt x="2308390" y="1781912"/>
                  </a:cubicBezTo>
                  <a:close/>
                  <a:moveTo>
                    <a:pt x="2853774" y="1287066"/>
                  </a:moveTo>
                  <a:lnTo>
                    <a:pt x="2456105" y="1699022"/>
                  </a:lnTo>
                  <a:lnTo>
                    <a:pt x="2046530" y="1294209"/>
                  </a:lnTo>
                  <a:lnTo>
                    <a:pt x="2167974" y="1179909"/>
                  </a:lnTo>
                  <a:lnTo>
                    <a:pt x="2377524" y="1384697"/>
                  </a:lnTo>
                  <a:cubicBezTo>
                    <a:pt x="2360854" y="1313259"/>
                    <a:pt x="2437056" y="872728"/>
                    <a:pt x="1784593" y="556022"/>
                  </a:cubicBezTo>
                  <a:lnTo>
                    <a:pt x="1901274" y="439341"/>
                  </a:lnTo>
                  <a:cubicBezTo>
                    <a:pt x="2052880" y="522684"/>
                    <a:pt x="2478331" y="670321"/>
                    <a:pt x="2527543" y="1360884"/>
                  </a:cubicBezTo>
                  <a:cubicBezTo>
                    <a:pt x="2525955" y="1375965"/>
                    <a:pt x="2536274" y="1379140"/>
                    <a:pt x="2551355" y="1370409"/>
                  </a:cubicBezTo>
                  <a:lnTo>
                    <a:pt x="2737094" y="117038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endParaRPr lang="en-US" sz="1369" spc="-5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72" name="Group 71"/>
          <p:cNvGrpSpPr/>
          <p:nvPr/>
        </p:nvGrpSpPr>
        <p:grpSpPr>
          <a:xfrm>
            <a:off x="1871082" y="3411193"/>
            <a:ext cx="4854294" cy="585064"/>
            <a:chOff x="2016461" y="3138294"/>
            <a:chExt cx="4854993" cy="585147"/>
          </a:xfrm>
          <a:solidFill>
            <a:srgbClr val="00B0F0"/>
          </a:solidFill>
        </p:grpSpPr>
        <p:sp>
          <p:nvSpPr>
            <p:cNvPr id="73" name="Rectangle 72"/>
            <p:cNvSpPr/>
            <p:nvPr/>
          </p:nvSpPr>
          <p:spPr bwMode="auto">
            <a:xfrm>
              <a:off x="2016461" y="3138294"/>
              <a:ext cx="4854993" cy="5851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marL="745982" defTabSz="699024">
                <a:defRPr/>
              </a:pPr>
              <a:r>
                <a:rPr lang="en-US" altLang="en-US" sz="1369" dirty="0">
                  <a:solidFill>
                    <a:prstClr val="white"/>
                  </a:solidFill>
                  <a:latin typeface="Segoe UI Semilight" panose="020B0402040204020203" pitchFamily="34" charset="0"/>
                  <a:cs typeface="Segoe UI Semilight" panose="020B0402040204020203" pitchFamily="34" charset="0"/>
                </a:rPr>
                <a:t>Systems integration</a:t>
              </a:r>
            </a:p>
          </p:txBody>
        </p:sp>
        <p:sp>
          <p:nvSpPr>
            <p:cNvPr id="74" name="Freeform 73"/>
            <p:cNvSpPr/>
            <p:nvPr/>
          </p:nvSpPr>
          <p:spPr bwMode="auto">
            <a:xfrm>
              <a:off x="2113448" y="3265161"/>
              <a:ext cx="563236" cy="331413"/>
            </a:xfrm>
            <a:custGeom>
              <a:avLst/>
              <a:gdLst/>
              <a:ahLst/>
              <a:cxnLst/>
              <a:rect l="l" t="t" r="r" b="b"/>
              <a:pathLst>
                <a:path w="5073508" h="2985296">
                  <a:moveTo>
                    <a:pt x="1891430" y="1569855"/>
                  </a:moveTo>
                  <a:lnTo>
                    <a:pt x="2401866" y="1923715"/>
                  </a:lnTo>
                  <a:cubicBezTo>
                    <a:pt x="2186836" y="2066720"/>
                    <a:pt x="1264085" y="2738950"/>
                    <a:pt x="676406" y="2615778"/>
                  </a:cubicBezTo>
                  <a:lnTo>
                    <a:pt x="670143" y="2985296"/>
                  </a:lnTo>
                  <a:lnTo>
                    <a:pt x="0" y="2280707"/>
                  </a:lnTo>
                  <a:lnTo>
                    <a:pt x="673274" y="1576118"/>
                  </a:lnTo>
                  <a:lnTo>
                    <a:pt x="676406" y="1948767"/>
                  </a:lnTo>
                  <a:cubicBezTo>
                    <a:pt x="1072019" y="1972775"/>
                    <a:pt x="1520870" y="1780710"/>
                    <a:pt x="1891430" y="1569855"/>
                  </a:cubicBezTo>
                  <a:close/>
                  <a:moveTo>
                    <a:pt x="692255" y="20924"/>
                  </a:moveTo>
                  <a:lnTo>
                    <a:pt x="698193" y="365309"/>
                  </a:lnTo>
                  <a:cubicBezTo>
                    <a:pt x="2093544" y="340570"/>
                    <a:pt x="3064352" y="1935821"/>
                    <a:pt x="4397357" y="1974415"/>
                  </a:cubicBezTo>
                  <a:cubicBezTo>
                    <a:pt x="4395378" y="1845766"/>
                    <a:pt x="4393398" y="1717117"/>
                    <a:pt x="4391419" y="1588468"/>
                  </a:cubicBezTo>
                  <a:lnTo>
                    <a:pt x="5068313" y="2259423"/>
                  </a:lnTo>
                  <a:lnTo>
                    <a:pt x="4385481" y="2948192"/>
                  </a:lnTo>
                  <a:lnTo>
                    <a:pt x="4379544" y="2621620"/>
                  </a:lnTo>
                  <a:cubicBezTo>
                    <a:pt x="2817939" y="2651309"/>
                    <a:pt x="2016353" y="1006575"/>
                    <a:pt x="674442" y="1000638"/>
                  </a:cubicBezTo>
                  <a:cubicBezTo>
                    <a:pt x="676421" y="1131267"/>
                    <a:pt x="678401" y="1261895"/>
                    <a:pt x="680380" y="1392524"/>
                  </a:cubicBezTo>
                  <a:lnTo>
                    <a:pt x="3487" y="674067"/>
                  </a:lnTo>
                  <a:close/>
                  <a:moveTo>
                    <a:pt x="4403365" y="0"/>
                  </a:moveTo>
                  <a:lnTo>
                    <a:pt x="5073508" y="704589"/>
                  </a:lnTo>
                  <a:lnTo>
                    <a:pt x="4400234" y="1409178"/>
                  </a:lnTo>
                  <a:lnTo>
                    <a:pt x="4397102" y="1036529"/>
                  </a:lnTo>
                  <a:cubicBezTo>
                    <a:pt x="4001489" y="1012521"/>
                    <a:pt x="3552638" y="1204586"/>
                    <a:pt x="3182078" y="1415441"/>
                  </a:cubicBezTo>
                  <a:lnTo>
                    <a:pt x="2671642" y="1061581"/>
                  </a:lnTo>
                  <a:cubicBezTo>
                    <a:pt x="2886672" y="918576"/>
                    <a:pt x="3809423" y="246346"/>
                    <a:pt x="4397102" y="369518"/>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endParaRPr lang="en-US" sz="1369" spc="-5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75" name="Group 74"/>
          <p:cNvGrpSpPr/>
          <p:nvPr/>
        </p:nvGrpSpPr>
        <p:grpSpPr>
          <a:xfrm>
            <a:off x="1871081" y="4175183"/>
            <a:ext cx="8495247" cy="585056"/>
            <a:chOff x="2016462" y="3899375"/>
            <a:chExt cx="8702520" cy="585139"/>
          </a:xfrm>
          <a:solidFill>
            <a:srgbClr val="00B0F0"/>
          </a:solidFill>
        </p:grpSpPr>
        <p:sp>
          <p:nvSpPr>
            <p:cNvPr id="76" name="Rectangle 75"/>
            <p:cNvSpPr/>
            <p:nvPr/>
          </p:nvSpPr>
          <p:spPr bwMode="auto">
            <a:xfrm>
              <a:off x="2016462" y="3899375"/>
              <a:ext cx="8702520" cy="58513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marL="745982" defTabSz="699024">
                <a:defRPr/>
              </a:pPr>
              <a:r>
                <a:rPr lang="en-US" sz="1369" dirty="0">
                  <a:solidFill>
                    <a:prstClr val="white"/>
                  </a:solidFill>
                  <a:latin typeface="Segoe UI Semilight" panose="020B0402040204020203" pitchFamily="34" charset="0"/>
                  <a:cs typeface="Segoe UI Semilight" panose="020B0402040204020203" pitchFamily="34" charset="0"/>
                </a:rPr>
                <a:t>Application development</a:t>
              </a:r>
            </a:p>
          </p:txBody>
        </p:sp>
        <p:sp>
          <p:nvSpPr>
            <p:cNvPr id="77" name="Donut 59"/>
            <p:cNvSpPr>
              <a:spLocks noChangeAspect="1"/>
            </p:cNvSpPr>
            <p:nvPr/>
          </p:nvSpPr>
          <p:spPr bwMode="auto">
            <a:xfrm>
              <a:off x="2117077" y="3998209"/>
              <a:ext cx="485964" cy="38747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endParaRPr lang="en-US" sz="1369" spc="-5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78" name="Group 77"/>
          <p:cNvGrpSpPr/>
          <p:nvPr/>
        </p:nvGrpSpPr>
        <p:grpSpPr>
          <a:xfrm>
            <a:off x="452769" y="2647212"/>
            <a:ext cx="11336349" cy="585056"/>
            <a:chOff x="567715" y="2377221"/>
            <a:chExt cx="11605623" cy="585139"/>
          </a:xfrm>
          <a:solidFill>
            <a:srgbClr val="00B0F0"/>
          </a:solidFill>
        </p:grpSpPr>
        <p:sp>
          <p:nvSpPr>
            <p:cNvPr id="79" name="Rectangle 78"/>
            <p:cNvSpPr/>
            <p:nvPr/>
          </p:nvSpPr>
          <p:spPr bwMode="auto">
            <a:xfrm>
              <a:off x="567715" y="2377221"/>
              <a:ext cx="11605623" cy="58513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ctr" anchorCtr="0" forceAA="0" compatLnSpc="1">
              <a:prstTxWarp prst="textNoShape">
                <a:avLst/>
              </a:prstTxWarp>
              <a:noAutofit/>
            </a:bodyPr>
            <a:lstStyle/>
            <a:p>
              <a:pPr marL="690430" defTabSz="699024">
                <a:defRPr/>
              </a:pPr>
              <a:r>
                <a:rPr lang="en-US" sz="1369" dirty="0">
                  <a:solidFill>
                    <a:prstClr val="white"/>
                  </a:solidFill>
                  <a:latin typeface="Segoe UI Semilight" panose="020B0402040204020203" pitchFamily="34" charset="0"/>
                  <a:cs typeface="Segoe UI Semilight" panose="020B0402040204020203" pitchFamily="34" charset="0"/>
                </a:rPr>
                <a:t>Consulting services</a:t>
              </a:r>
            </a:p>
          </p:txBody>
        </p:sp>
        <p:sp>
          <p:nvSpPr>
            <p:cNvPr id="80" name="Freeform 26"/>
            <p:cNvSpPr>
              <a:spLocks/>
            </p:cNvSpPr>
            <p:nvPr/>
          </p:nvSpPr>
          <p:spPr bwMode="auto">
            <a:xfrm>
              <a:off x="664704" y="2514439"/>
              <a:ext cx="523678" cy="318816"/>
            </a:xfrm>
            <a:custGeom>
              <a:avLst/>
              <a:gdLst/>
              <a:ahLst/>
              <a:cxnLst/>
              <a:rect l="l" t="t" r="r" b="b"/>
              <a:pathLst>
                <a:path w="1131854" h="689073">
                  <a:moveTo>
                    <a:pt x="212048" y="426589"/>
                  </a:moveTo>
                  <a:cubicBezTo>
                    <a:pt x="233959" y="422223"/>
                    <a:pt x="260251" y="439687"/>
                    <a:pt x="269016" y="465882"/>
                  </a:cubicBezTo>
                  <a:cubicBezTo>
                    <a:pt x="273398" y="444052"/>
                    <a:pt x="299690" y="430955"/>
                    <a:pt x="321601" y="435321"/>
                  </a:cubicBezTo>
                  <a:cubicBezTo>
                    <a:pt x="343511" y="439687"/>
                    <a:pt x="361040" y="461516"/>
                    <a:pt x="361040" y="483345"/>
                  </a:cubicBezTo>
                  <a:cubicBezTo>
                    <a:pt x="365422" y="452784"/>
                    <a:pt x="391715" y="439687"/>
                    <a:pt x="418007" y="444052"/>
                  </a:cubicBezTo>
                  <a:cubicBezTo>
                    <a:pt x="444300" y="448418"/>
                    <a:pt x="461828" y="474613"/>
                    <a:pt x="453064" y="500808"/>
                  </a:cubicBezTo>
                  <a:cubicBezTo>
                    <a:pt x="453063" y="500819"/>
                    <a:pt x="452983" y="501378"/>
                    <a:pt x="448682" y="531369"/>
                  </a:cubicBezTo>
                  <a:cubicBezTo>
                    <a:pt x="457446" y="513906"/>
                    <a:pt x="479357" y="505174"/>
                    <a:pt x="501267" y="509540"/>
                  </a:cubicBezTo>
                  <a:cubicBezTo>
                    <a:pt x="523178" y="513906"/>
                    <a:pt x="540706" y="540101"/>
                    <a:pt x="536324" y="566296"/>
                  </a:cubicBezTo>
                  <a:cubicBezTo>
                    <a:pt x="536321" y="566308"/>
                    <a:pt x="536101" y="567241"/>
                    <a:pt x="518796" y="640516"/>
                  </a:cubicBezTo>
                  <a:cubicBezTo>
                    <a:pt x="510031" y="666711"/>
                    <a:pt x="488121" y="679808"/>
                    <a:pt x="466210" y="679808"/>
                  </a:cubicBezTo>
                  <a:cubicBezTo>
                    <a:pt x="435536" y="671076"/>
                    <a:pt x="422389" y="649247"/>
                    <a:pt x="422389" y="627418"/>
                  </a:cubicBezTo>
                  <a:cubicBezTo>
                    <a:pt x="413625" y="640516"/>
                    <a:pt x="396097" y="649247"/>
                    <a:pt x="378568" y="649247"/>
                  </a:cubicBezTo>
                  <a:cubicBezTo>
                    <a:pt x="347893" y="640516"/>
                    <a:pt x="330365" y="614320"/>
                    <a:pt x="334747" y="592491"/>
                  </a:cubicBezTo>
                  <a:lnTo>
                    <a:pt x="339129" y="588125"/>
                  </a:lnTo>
                  <a:cubicBezTo>
                    <a:pt x="325983" y="601223"/>
                    <a:pt x="308455" y="609955"/>
                    <a:pt x="290926" y="609955"/>
                  </a:cubicBezTo>
                  <a:cubicBezTo>
                    <a:pt x="269016" y="605589"/>
                    <a:pt x="255869" y="592491"/>
                    <a:pt x="251487" y="575028"/>
                  </a:cubicBezTo>
                  <a:cubicBezTo>
                    <a:pt x="247105" y="579394"/>
                    <a:pt x="247105" y="579394"/>
                    <a:pt x="242723" y="579394"/>
                  </a:cubicBezTo>
                  <a:cubicBezTo>
                    <a:pt x="238341" y="579394"/>
                    <a:pt x="233959" y="579394"/>
                    <a:pt x="229577" y="579394"/>
                  </a:cubicBezTo>
                  <a:cubicBezTo>
                    <a:pt x="207666" y="579394"/>
                    <a:pt x="190138" y="561930"/>
                    <a:pt x="185756" y="544467"/>
                  </a:cubicBezTo>
                  <a:cubicBezTo>
                    <a:pt x="185754" y="544458"/>
                    <a:pt x="185592" y="543707"/>
                    <a:pt x="172609" y="483345"/>
                  </a:cubicBezTo>
                  <a:cubicBezTo>
                    <a:pt x="168227" y="457150"/>
                    <a:pt x="185756" y="435321"/>
                    <a:pt x="212048" y="426589"/>
                  </a:cubicBezTo>
                  <a:close/>
                  <a:moveTo>
                    <a:pt x="225132" y="88660"/>
                  </a:moveTo>
                  <a:cubicBezTo>
                    <a:pt x="225162" y="88660"/>
                    <a:pt x="242700" y="88660"/>
                    <a:pt x="268996" y="88660"/>
                  </a:cubicBezTo>
                  <a:cubicBezTo>
                    <a:pt x="251451" y="106190"/>
                    <a:pt x="238292" y="128103"/>
                    <a:pt x="238292" y="150016"/>
                  </a:cubicBezTo>
                  <a:cubicBezTo>
                    <a:pt x="233905" y="171929"/>
                    <a:pt x="238292" y="189459"/>
                    <a:pt x="247064" y="206990"/>
                  </a:cubicBezTo>
                  <a:cubicBezTo>
                    <a:pt x="264610" y="237668"/>
                    <a:pt x="290928" y="255198"/>
                    <a:pt x="321633" y="255198"/>
                  </a:cubicBezTo>
                  <a:cubicBezTo>
                    <a:pt x="339179" y="259581"/>
                    <a:pt x="361111" y="255198"/>
                    <a:pt x="378656" y="246433"/>
                  </a:cubicBezTo>
                  <a:cubicBezTo>
                    <a:pt x="378661" y="246430"/>
                    <a:pt x="378743" y="246375"/>
                    <a:pt x="380301" y="245337"/>
                  </a:cubicBezTo>
                  <a:lnTo>
                    <a:pt x="391815" y="237668"/>
                  </a:lnTo>
                  <a:cubicBezTo>
                    <a:pt x="391828" y="237660"/>
                    <a:pt x="393040" y="236988"/>
                    <a:pt x="510248" y="171929"/>
                  </a:cubicBezTo>
                  <a:cubicBezTo>
                    <a:pt x="510264" y="171936"/>
                    <a:pt x="511342" y="172415"/>
                    <a:pt x="589203" y="206990"/>
                  </a:cubicBezTo>
                  <a:cubicBezTo>
                    <a:pt x="589221" y="207002"/>
                    <a:pt x="591665" y="208764"/>
                    <a:pt x="935728" y="456797"/>
                  </a:cubicBezTo>
                  <a:cubicBezTo>
                    <a:pt x="953274" y="469944"/>
                    <a:pt x="957660" y="500622"/>
                    <a:pt x="944501" y="522535"/>
                  </a:cubicBezTo>
                  <a:cubicBezTo>
                    <a:pt x="935728" y="535683"/>
                    <a:pt x="922569" y="544448"/>
                    <a:pt x="905023" y="544448"/>
                  </a:cubicBezTo>
                  <a:cubicBezTo>
                    <a:pt x="905006" y="544435"/>
                    <a:pt x="903345" y="543224"/>
                    <a:pt x="742727" y="426119"/>
                  </a:cubicBezTo>
                  <a:cubicBezTo>
                    <a:pt x="738341" y="421736"/>
                    <a:pt x="733954" y="426119"/>
                    <a:pt x="729568" y="430501"/>
                  </a:cubicBezTo>
                  <a:cubicBezTo>
                    <a:pt x="729568" y="434884"/>
                    <a:pt x="729568" y="439266"/>
                    <a:pt x="733954" y="443649"/>
                  </a:cubicBezTo>
                  <a:cubicBezTo>
                    <a:pt x="733968" y="443659"/>
                    <a:pt x="735318" y="444603"/>
                    <a:pt x="865546" y="535683"/>
                  </a:cubicBezTo>
                  <a:cubicBezTo>
                    <a:pt x="865546" y="548831"/>
                    <a:pt x="865546" y="561978"/>
                    <a:pt x="856773" y="575126"/>
                  </a:cubicBezTo>
                  <a:cubicBezTo>
                    <a:pt x="848000" y="588274"/>
                    <a:pt x="830455" y="597039"/>
                    <a:pt x="817296" y="597039"/>
                  </a:cubicBezTo>
                  <a:cubicBezTo>
                    <a:pt x="817279" y="597027"/>
                    <a:pt x="815676" y="595825"/>
                    <a:pt x="659385" y="478709"/>
                  </a:cubicBezTo>
                  <a:cubicBezTo>
                    <a:pt x="654999" y="478709"/>
                    <a:pt x="646226" y="478709"/>
                    <a:pt x="646226" y="483092"/>
                  </a:cubicBezTo>
                  <a:cubicBezTo>
                    <a:pt x="641840" y="487475"/>
                    <a:pt x="641840" y="491857"/>
                    <a:pt x="646226" y="496240"/>
                  </a:cubicBezTo>
                  <a:cubicBezTo>
                    <a:pt x="646240" y="496250"/>
                    <a:pt x="647593" y="497195"/>
                    <a:pt x="777818" y="588274"/>
                  </a:cubicBezTo>
                  <a:cubicBezTo>
                    <a:pt x="777818" y="601422"/>
                    <a:pt x="777818" y="614569"/>
                    <a:pt x="769045" y="627717"/>
                  </a:cubicBezTo>
                  <a:cubicBezTo>
                    <a:pt x="760272" y="640865"/>
                    <a:pt x="747113" y="645247"/>
                    <a:pt x="729568" y="645247"/>
                  </a:cubicBezTo>
                  <a:cubicBezTo>
                    <a:pt x="729556" y="645239"/>
                    <a:pt x="728412" y="644448"/>
                    <a:pt x="615522" y="566361"/>
                  </a:cubicBezTo>
                  <a:cubicBezTo>
                    <a:pt x="611135" y="561978"/>
                    <a:pt x="606749" y="561978"/>
                    <a:pt x="602362" y="566361"/>
                  </a:cubicBezTo>
                  <a:cubicBezTo>
                    <a:pt x="602362" y="570744"/>
                    <a:pt x="602362" y="575126"/>
                    <a:pt x="606749" y="579509"/>
                  </a:cubicBezTo>
                  <a:cubicBezTo>
                    <a:pt x="606762" y="579519"/>
                    <a:pt x="607701" y="580222"/>
                    <a:pt x="676931" y="632100"/>
                  </a:cubicBezTo>
                  <a:cubicBezTo>
                    <a:pt x="681317" y="645247"/>
                    <a:pt x="676931" y="658395"/>
                    <a:pt x="672545" y="667160"/>
                  </a:cubicBezTo>
                  <a:cubicBezTo>
                    <a:pt x="659385" y="680308"/>
                    <a:pt x="646226" y="689073"/>
                    <a:pt x="633067" y="689073"/>
                  </a:cubicBezTo>
                  <a:cubicBezTo>
                    <a:pt x="633052" y="689062"/>
                    <a:pt x="631983" y="688291"/>
                    <a:pt x="554112" y="632100"/>
                  </a:cubicBezTo>
                  <a:cubicBezTo>
                    <a:pt x="554115" y="632088"/>
                    <a:pt x="554296" y="631243"/>
                    <a:pt x="567271" y="570744"/>
                  </a:cubicBezTo>
                  <a:lnTo>
                    <a:pt x="567271" y="561978"/>
                  </a:lnTo>
                  <a:cubicBezTo>
                    <a:pt x="571658" y="522535"/>
                    <a:pt x="545339" y="487475"/>
                    <a:pt x="505862" y="478709"/>
                  </a:cubicBezTo>
                  <a:cubicBezTo>
                    <a:pt x="501475" y="474327"/>
                    <a:pt x="501475" y="474327"/>
                    <a:pt x="497089" y="474327"/>
                  </a:cubicBezTo>
                  <a:cubicBezTo>
                    <a:pt x="492703" y="474327"/>
                    <a:pt x="488316" y="474327"/>
                    <a:pt x="483930" y="474327"/>
                  </a:cubicBezTo>
                  <a:cubicBezTo>
                    <a:pt x="479543" y="443649"/>
                    <a:pt x="457611" y="421736"/>
                    <a:pt x="426907" y="412971"/>
                  </a:cubicBezTo>
                  <a:lnTo>
                    <a:pt x="418134" y="412971"/>
                  </a:lnTo>
                  <a:cubicBezTo>
                    <a:pt x="396202" y="408588"/>
                    <a:pt x="378656" y="412971"/>
                    <a:pt x="365497" y="421736"/>
                  </a:cubicBezTo>
                  <a:cubicBezTo>
                    <a:pt x="356724" y="412971"/>
                    <a:pt x="343565" y="404206"/>
                    <a:pt x="326019" y="404206"/>
                  </a:cubicBezTo>
                  <a:cubicBezTo>
                    <a:pt x="304087" y="399823"/>
                    <a:pt x="286542" y="404206"/>
                    <a:pt x="273383" y="412971"/>
                  </a:cubicBezTo>
                  <a:cubicBezTo>
                    <a:pt x="260224" y="404206"/>
                    <a:pt x="242678" y="395441"/>
                    <a:pt x="229519" y="395441"/>
                  </a:cubicBezTo>
                  <a:cubicBezTo>
                    <a:pt x="220746" y="395441"/>
                    <a:pt x="211973" y="395441"/>
                    <a:pt x="203200" y="395441"/>
                  </a:cubicBezTo>
                  <a:cubicBezTo>
                    <a:pt x="176882" y="404206"/>
                    <a:pt x="159336" y="417353"/>
                    <a:pt x="150564" y="439266"/>
                  </a:cubicBezTo>
                  <a:cubicBezTo>
                    <a:pt x="150559" y="439265"/>
                    <a:pt x="150477" y="439237"/>
                    <a:pt x="148919" y="438718"/>
                  </a:cubicBezTo>
                  <a:lnTo>
                    <a:pt x="137405" y="434884"/>
                  </a:lnTo>
                  <a:cubicBezTo>
                    <a:pt x="133019" y="263993"/>
                    <a:pt x="225100" y="88722"/>
                    <a:pt x="225132" y="88660"/>
                  </a:cubicBezTo>
                  <a:close/>
                  <a:moveTo>
                    <a:pt x="1057322" y="70805"/>
                  </a:moveTo>
                  <a:cubicBezTo>
                    <a:pt x="1074859" y="66423"/>
                    <a:pt x="1092396" y="75187"/>
                    <a:pt x="1096780" y="97098"/>
                  </a:cubicBezTo>
                  <a:cubicBezTo>
                    <a:pt x="1096781" y="97108"/>
                    <a:pt x="1096985" y="98888"/>
                    <a:pt x="1131854" y="403845"/>
                  </a:cubicBezTo>
                  <a:cubicBezTo>
                    <a:pt x="1131854" y="421374"/>
                    <a:pt x="1118702" y="438902"/>
                    <a:pt x="1096780" y="438902"/>
                  </a:cubicBezTo>
                  <a:cubicBezTo>
                    <a:pt x="1096771" y="438902"/>
                    <a:pt x="1096100" y="438902"/>
                    <a:pt x="1048554" y="438902"/>
                  </a:cubicBezTo>
                  <a:cubicBezTo>
                    <a:pt x="1061704" y="206686"/>
                    <a:pt x="952134" y="97131"/>
                    <a:pt x="952100" y="97098"/>
                  </a:cubicBezTo>
                  <a:cubicBezTo>
                    <a:pt x="952112" y="97095"/>
                    <a:pt x="953204" y="96822"/>
                    <a:pt x="1057322" y="70805"/>
                  </a:cubicBezTo>
                  <a:close/>
                  <a:moveTo>
                    <a:pt x="122047" y="35167"/>
                  </a:moveTo>
                  <a:cubicBezTo>
                    <a:pt x="129706" y="31884"/>
                    <a:pt x="138459" y="31884"/>
                    <a:pt x="147212" y="36261"/>
                  </a:cubicBezTo>
                  <a:cubicBezTo>
                    <a:pt x="147212" y="36261"/>
                    <a:pt x="147212" y="36261"/>
                    <a:pt x="199731" y="66897"/>
                  </a:cubicBezTo>
                  <a:cubicBezTo>
                    <a:pt x="199731" y="66897"/>
                    <a:pt x="99070" y="255088"/>
                    <a:pt x="107823" y="438902"/>
                  </a:cubicBezTo>
                  <a:cubicBezTo>
                    <a:pt x="107823" y="438902"/>
                    <a:pt x="107823" y="438902"/>
                    <a:pt x="24669" y="421396"/>
                  </a:cubicBezTo>
                  <a:cubicBezTo>
                    <a:pt x="7163" y="421396"/>
                    <a:pt x="-5967" y="403890"/>
                    <a:pt x="2786" y="382007"/>
                  </a:cubicBezTo>
                  <a:cubicBezTo>
                    <a:pt x="2786" y="382007"/>
                    <a:pt x="2786" y="382007"/>
                    <a:pt x="103447" y="53767"/>
                  </a:cubicBezTo>
                  <a:cubicBezTo>
                    <a:pt x="107823" y="45014"/>
                    <a:pt x="114388" y="38449"/>
                    <a:pt x="122047" y="35167"/>
                  </a:cubicBezTo>
                  <a:close/>
                  <a:moveTo>
                    <a:pt x="504193" y="396"/>
                  </a:moveTo>
                  <a:cubicBezTo>
                    <a:pt x="514057" y="-702"/>
                    <a:pt x="523921" y="396"/>
                    <a:pt x="532689" y="4788"/>
                  </a:cubicBezTo>
                  <a:cubicBezTo>
                    <a:pt x="532704" y="4794"/>
                    <a:pt x="534620" y="5670"/>
                    <a:pt x="782575" y="118978"/>
                  </a:cubicBezTo>
                  <a:cubicBezTo>
                    <a:pt x="795727" y="127761"/>
                    <a:pt x="808879" y="132153"/>
                    <a:pt x="817647" y="132153"/>
                  </a:cubicBezTo>
                  <a:cubicBezTo>
                    <a:pt x="843945" y="140935"/>
                    <a:pt x="935972" y="123378"/>
                    <a:pt x="936014" y="123370"/>
                  </a:cubicBezTo>
                  <a:cubicBezTo>
                    <a:pt x="936055" y="123413"/>
                    <a:pt x="1028075" y="220037"/>
                    <a:pt x="1019309" y="422019"/>
                  </a:cubicBezTo>
                  <a:cubicBezTo>
                    <a:pt x="1019298" y="422022"/>
                    <a:pt x="1018467" y="422200"/>
                    <a:pt x="957934" y="435195"/>
                  </a:cubicBezTo>
                  <a:lnTo>
                    <a:pt x="953550" y="430803"/>
                  </a:lnTo>
                  <a:cubicBezTo>
                    <a:pt x="953537" y="430794"/>
                    <a:pt x="951879" y="429607"/>
                    <a:pt x="738736" y="277086"/>
                  </a:cubicBezTo>
                  <a:cubicBezTo>
                    <a:pt x="738722" y="277076"/>
                    <a:pt x="737385" y="276094"/>
                    <a:pt x="607217" y="180464"/>
                  </a:cubicBezTo>
                  <a:cubicBezTo>
                    <a:pt x="607206" y="180460"/>
                    <a:pt x="606215" y="180008"/>
                    <a:pt x="510769" y="136545"/>
                  </a:cubicBezTo>
                  <a:cubicBezTo>
                    <a:pt x="510753" y="136554"/>
                    <a:pt x="509245" y="137354"/>
                    <a:pt x="361714" y="215600"/>
                  </a:cubicBezTo>
                  <a:cubicBezTo>
                    <a:pt x="352946" y="224383"/>
                    <a:pt x="339795" y="224383"/>
                    <a:pt x="326643" y="224383"/>
                  </a:cubicBezTo>
                  <a:cubicBezTo>
                    <a:pt x="304723" y="224383"/>
                    <a:pt x="287187" y="211208"/>
                    <a:pt x="278419" y="193640"/>
                  </a:cubicBezTo>
                  <a:cubicBezTo>
                    <a:pt x="260883" y="162897"/>
                    <a:pt x="269651" y="123370"/>
                    <a:pt x="300339" y="105802"/>
                  </a:cubicBezTo>
                  <a:cubicBezTo>
                    <a:pt x="300353" y="105794"/>
                    <a:pt x="301379" y="105250"/>
                    <a:pt x="374866" y="66274"/>
                  </a:cubicBezTo>
                  <a:cubicBezTo>
                    <a:pt x="374877" y="66268"/>
                    <a:pt x="375907" y="65685"/>
                    <a:pt x="475698" y="9180"/>
                  </a:cubicBezTo>
                  <a:cubicBezTo>
                    <a:pt x="484465" y="4788"/>
                    <a:pt x="494329" y="1494"/>
                    <a:pt x="504193" y="396"/>
                  </a:cubicBezTo>
                  <a:close/>
                </a:path>
              </a:pathLst>
            </a:custGeom>
            <a:grpFill/>
            <a:ln>
              <a:noFill/>
            </a:ln>
          </p:spPr>
          <p:txBody>
            <a:bodyPr vert="horz" wrap="square" lIns="91427" tIns="45713" rIns="91427" bIns="45713" numCol="1" anchor="t" anchorCtr="0" compatLnSpc="1">
              <a:prstTxWarp prst="textNoShape">
                <a:avLst/>
              </a:prstTxWarp>
            </a:bodyPr>
            <a:lstStyle/>
            <a:p>
              <a:endParaRPr lang="en-US" sz="136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2" name="Chevron 81"/>
          <p:cNvSpPr/>
          <p:nvPr/>
        </p:nvSpPr>
        <p:spPr bwMode="auto">
          <a:xfrm>
            <a:off x="10407810" y="1726860"/>
            <a:ext cx="1648913" cy="752442"/>
          </a:xfrm>
          <a:prstGeom prst="chevron">
            <a:avLst>
              <a:gd name="adj" fmla="val 36288"/>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0" rIns="0" bIns="0" numCol="1" spcCol="0" rtlCol="0" fromWordArt="0" anchor="ctr" anchorCtr="0" forceAA="0" compatLnSpc="1">
            <a:prstTxWarp prst="textNoShape">
              <a:avLst/>
            </a:prstTxWarp>
            <a:noAutofit/>
          </a:bodyPr>
          <a:lstStyle/>
          <a:p>
            <a:pPr defTabSz="932418"/>
            <a:r>
              <a:rPr lang="en-US" altLang="en-US" sz="1100" dirty="0">
                <a:solidFill>
                  <a:prstClr val="white"/>
                </a:solidFill>
                <a:latin typeface="Segoe UI Semibold" panose="020B0702040204020203" pitchFamily="34" charset="0"/>
                <a:cs typeface="Segoe UI Semibold" panose="020B0702040204020203" pitchFamily="34" charset="0"/>
              </a:rPr>
              <a:t>Manage </a:t>
            </a:r>
            <a:br>
              <a:rPr lang="en-US" altLang="en-US" sz="1100" dirty="0">
                <a:solidFill>
                  <a:prstClr val="white"/>
                </a:solidFill>
                <a:latin typeface="Segoe UI Semibold" panose="020B0702040204020203" pitchFamily="34" charset="0"/>
                <a:cs typeface="Segoe UI Semibold" panose="020B0702040204020203" pitchFamily="34" charset="0"/>
              </a:rPr>
            </a:br>
            <a:r>
              <a:rPr lang="en-US" altLang="en-US" sz="1100" dirty="0">
                <a:solidFill>
                  <a:prstClr val="white"/>
                </a:solidFill>
                <a:latin typeface="Segoe UI Semibold" panose="020B0702040204020203" pitchFamily="34" charset="0"/>
                <a:cs typeface="Segoe UI Semibold" panose="020B0702040204020203" pitchFamily="34" charset="0"/>
              </a:rPr>
              <a:t>the solution</a:t>
            </a:r>
          </a:p>
        </p:txBody>
      </p:sp>
      <p:sp>
        <p:nvSpPr>
          <p:cNvPr id="83" name="Chevron 52"/>
          <p:cNvSpPr/>
          <p:nvPr/>
        </p:nvSpPr>
        <p:spPr bwMode="auto">
          <a:xfrm>
            <a:off x="8985021" y="1726860"/>
            <a:ext cx="1648913" cy="752442"/>
          </a:xfrm>
          <a:prstGeom prst="chevron">
            <a:avLst>
              <a:gd name="adj" fmla="val 36288"/>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0" rIns="0" bIns="0" numCol="1" spcCol="0" rtlCol="0" fromWordArt="0" anchor="ctr" anchorCtr="0" forceAA="0" compatLnSpc="1">
            <a:prstTxWarp prst="textNoShape">
              <a:avLst/>
            </a:prstTxWarp>
            <a:noAutofit/>
          </a:bodyPr>
          <a:lstStyle/>
          <a:p>
            <a:pPr defTabSz="932418"/>
            <a:r>
              <a:rPr lang="en-US" altLang="en-US" sz="1100" dirty="0">
                <a:solidFill>
                  <a:prstClr val="white"/>
                </a:solidFill>
                <a:latin typeface="Segoe UI Semibold" panose="020B0702040204020203" pitchFamily="34" charset="0"/>
                <a:cs typeface="Segoe UI Semibold" panose="020B0702040204020203" pitchFamily="34" charset="0"/>
              </a:rPr>
              <a:t>Present data</a:t>
            </a:r>
          </a:p>
        </p:txBody>
      </p:sp>
      <p:sp>
        <p:nvSpPr>
          <p:cNvPr id="84" name="Chevron 83"/>
          <p:cNvSpPr/>
          <p:nvPr/>
        </p:nvSpPr>
        <p:spPr bwMode="auto">
          <a:xfrm>
            <a:off x="7562233" y="1726860"/>
            <a:ext cx="1648913" cy="752442"/>
          </a:xfrm>
          <a:prstGeom prst="chevron">
            <a:avLst>
              <a:gd name="adj" fmla="val 36288"/>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0" rIns="0" bIns="0" numCol="1" spcCol="0" rtlCol="0" fromWordArt="0" anchor="ctr" anchorCtr="0" forceAA="0" compatLnSpc="1">
            <a:prstTxWarp prst="textNoShape">
              <a:avLst/>
            </a:prstTxWarp>
            <a:noAutofit/>
          </a:bodyPr>
          <a:lstStyle/>
          <a:p>
            <a:pPr defTabSz="932418"/>
            <a:r>
              <a:rPr lang="en-US" altLang="en-US" sz="1100" dirty="0">
                <a:solidFill>
                  <a:prstClr val="white"/>
                </a:solidFill>
                <a:latin typeface="Segoe UI Semibold" panose="020B0702040204020203" pitchFamily="34" charset="0"/>
                <a:cs typeface="Segoe UI Semibold" panose="020B0702040204020203" pitchFamily="34" charset="0"/>
              </a:rPr>
              <a:t>Analyze and </a:t>
            </a:r>
            <a:br>
              <a:rPr lang="en-US" altLang="en-US" sz="1100" dirty="0">
                <a:solidFill>
                  <a:prstClr val="white"/>
                </a:solidFill>
                <a:latin typeface="Segoe UI Semibold" panose="020B0702040204020203" pitchFamily="34" charset="0"/>
                <a:cs typeface="Segoe UI Semibold" panose="020B0702040204020203" pitchFamily="34" charset="0"/>
              </a:rPr>
            </a:br>
            <a:r>
              <a:rPr lang="en-US" altLang="en-US" sz="1100" dirty="0">
                <a:solidFill>
                  <a:prstClr val="white"/>
                </a:solidFill>
                <a:latin typeface="Segoe UI Semibold" panose="020B0702040204020203" pitchFamily="34" charset="0"/>
                <a:cs typeface="Segoe UI Semibold" panose="020B0702040204020203" pitchFamily="34" charset="0"/>
              </a:rPr>
              <a:t>integrate data</a:t>
            </a:r>
          </a:p>
        </p:txBody>
      </p:sp>
      <p:sp>
        <p:nvSpPr>
          <p:cNvPr id="85" name="Chevron 52"/>
          <p:cNvSpPr/>
          <p:nvPr/>
        </p:nvSpPr>
        <p:spPr bwMode="auto">
          <a:xfrm>
            <a:off x="4716658" y="1726860"/>
            <a:ext cx="1648913" cy="752442"/>
          </a:xfrm>
          <a:prstGeom prst="chevron">
            <a:avLst>
              <a:gd name="adj" fmla="val 36288"/>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0" rIns="0" bIns="0" numCol="1" spcCol="0" rtlCol="0" fromWordArt="0" anchor="ctr" anchorCtr="0" forceAA="0" compatLnSpc="1">
            <a:prstTxWarp prst="textNoShape">
              <a:avLst/>
            </a:prstTxWarp>
            <a:noAutofit/>
          </a:bodyPr>
          <a:lstStyle/>
          <a:p>
            <a:pPr defTabSz="932418"/>
            <a:r>
              <a:rPr lang="en-US" altLang="en-US" sz="1100" dirty="0">
                <a:solidFill>
                  <a:prstClr val="white"/>
                </a:solidFill>
                <a:latin typeface="Segoe UI Semibold" panose="020B0702040204020203" pitchFamily="34" charset="0"/>
                <a:cs typeface="Segoe UI Semibold" panose="020B0702040204020203" pitchFamily="34" charset="0"/>
              </a:rPr>
              <a:t>Collect data</a:t>
            </a:r>
          </a:p>
        </p:txBody>
      </p:sp>
      <p:sp>
        <p:nvSpPr>
          <p:cNvPr id="86" name="Chevron 52"/>
          <p:cNvSpPr/>
          <p:nvPr/>
        </p:nvSpPr>
        <p:spPr bwMode="auto">
          <a:xfrm>
            <a:off x="6139445" y="1726860"/>
            <a:ext cx="1648913" cy="752442"/>
          </a:xfrm>
          <a:prstGeom prst="chevron">
            <a:avLst>
              <a:gd name="adj" fmla="val 36288"/>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0" rIns="0" bIns="0" numCol="1" spcCol="0" rtlCol="0" fromWordArt="0" anchor="ctr" anchorCtr="0" forceAA="0" compatLnSpc="1">
            <a:prstTxWarp prst="textNoShape">
              <a:avLst/>
            </a:prstTxWarp>
            <a:noAutofit/>
          </a:bodyPr>
          <a:lstStyle/>
          <a:p>
            <a:pPr defTabSz="932418"/>
            <a:r>
              <a:rPr lang="en-US" altLang="en-US" sz="1100" dirty="0">
                <a:solidFill>
                  <a:prstClr val="white"/>
                </a:solidFill>
                <a:latin typeface="Segoe UI Semibold" panose="020B0702040204020203" pitchFamily="34" charset="0"/>
                <a:cs typeface="Segoe UI Semibold" panose="020B0702040204020203" pitchFamily="34" charset="0"/>
              </a:rPr>
              <a:t>Set up rules and alerts</a:t>
            </a:r>
          </a:p>
        </p:txBody>
      </p:sp>
      <p:sp>
        <p:nvSpPr>
          <p:cNvPr id="87" name="Chevron 52"/>
          <p:cNvSpPr/>
          <p:nvPr/>
        </p:nvSpPr>
        <p:spPr bwMode="auto">
          <a:xfrm>
            <a:off x="3293870" y="1726860"/>
            <a:ext cx="1648913" cy="752442"/>
          </a:xfrm>
          <a:prstGeom prst="chevron">
            <a:avLst>
              <a:gd name="adj" fmla="val 36288"/>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0" rIns="0" bIns="0" numCol="1" spcCol="0" rtlCol="0" fromWordArt="0" anchor="ctr" anchorCtr="0" forceAA="0" compatLnSpc="1">
            <a:prstTxWarp prst="textNoShape">
              <a:avLst/>
            </a:prstTxWarp>
            <a:noAutofit/>
          </a:bodyPr>
          <a:lstStyle/>
          <a:p>
            <a:pPr defTabSz="932418"/>
            <a:r>
              <a:rPr lang="en-US" altLang="en-US" sz="1100" dirty="0">
                <a:solidFill>
                  <a:prstClr val="white"/>
                </a:solidFill>
                <a:latin typeface="Segoe UI Semibold" panose="020B0702040204020203" pitchFamily="34" charset="0"/>
                <a:cs typeface="Segoe UI Semibold" panose="020B0702040204020203" pitchFamily="34" charset="0"/>
              </a:rPr>
              <a:t>Connect </a:t>
            </a:r>
            <a:br>
              <a:rPr lang="en-US" altLang="en-US" sz="1100" dirty="0">
                <a:solidFill>
                  <a:prstClr val="white"/>
                </a:solidFill>
                <a:latin typeface="Segoe UI Semibold" panose="020B0702040204020203" pitchFamily="34" charset="0"/>
                <a:cs typeface="Segoe UI Semibold" panose="020B0702040204020203" pitchFamily="34" charset="0"/>
              </a:rPr>
            </a:br>
            <a:r>
              <a:rPr lang="en-US" altLang="en-US" sz="1100" dirty="0">
                <a:solidFill>
                  <a:prstClr val="white"/>
                </a:solidFill>
                <a:latin typeface="Segoe UI Semibold" panose="020B0702040204020203" pitchFamily="34" charset="0"/>
                <a:cs typeface="Segoe UI Semibold" panose="020B0702040204020203" pitchFamily="34" charset="0"/>
              </a:rPr>
              <a:t>endpoints </a:t>
            </a:r>
          </a:p>
          <a:p>
            <a:pPr defTabSz="932418"/>
            <a:r>
              <a:rPr lang="en-US" altLang="en-US" sz="1100" dirty="0">
                <a:solidFill>
                  <a:prstClr val="white"/>
                </a:solidFill>
                <a:latin typeface="Segoe UI Semibold" panose="020B0702040204020203" pitchFamily="34" charset="0"/>
                <a:cs typeface="Segoe UI Semibold" panose="020B0702040204020203" pitchFamily="34" charset="0"/>
              </a:rPr>
              <a:t>and systems</a:t>
            </a:r>
          </a:p>
        </p:txBody>
      </p:sp>
      <p:sp>
        <p:nvSpPr>
          <p:cNvPr id="88" name="Chevron 52"/>
          <p:cNvSpPr/>
          <p:nvPr/>
        </p:nvSpPr>
        <p:spPr bwMode="auto">
          <a:xfrm>
            <a:off x="448294" y="1726860"/>
            <a:ext cx="1648913" cy="752442"/>
          </a:xfrm>
          <a:prstGeom prst="homePlate">
            <a:avLst>
              <a:gd name="adj" fmla="val 36289"/>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0" rIns="0" bIns="0" numCol="1" spcCol="0" rtlCol="0" fromWordArt="0" anchor="ctr" anchorCtr="0" forceAA="0" compatLnSpc="1">
            <a:prstTxWarp prst="textNoShape">
              <a:avLst/>
            </a:prstTxWarp>
            <a:noAutofit/>
          </a:bodyPr>
          <a:lstStyle/>
          <a:p>
            <a:pPr defTabSz="932418">
              <a:defRPr/>
            </a:pPr>
            <a:r>
              <a:rPr lang="en-US" sz="1100" dirty="0">
                <a:solidFill>
                  <a:prstClr val="white"/>
                </a:solidFill>
                <a:latin typeface="Segoe UI Semibold" panose="020B0702040204020203" pitchFamily="34" charset="0"/>
                <a:cs typeface="Segoe UI Semibold" panose="020B0702040204020203" pitchFamily="34" charset="0"/>
              </a:rPr>
              <a:t>Define business outcomes</a:t>
            </a:r>
          </a:p>
        </p:txBody>
      </p:sp>
      <p:sp>
        <p:nvSpPr>
          <p:cNvPr id="89" name="Chevron 52"/>
          <p:cNvSpPr/>
          <p:nvPr/>
        </p:nvSpPr>
        <p:spPr bwMode="auto">
          <a:xfrm>
            <a:off x="1871083" y="1726860"/>
            <a:ext cx="1648913" cy="752442"/>
          </a:xfrm>
          <a:prstGeom prst="chevron">
            <a:avLst>
              <a:gd name="adj" fmla="val 36288"/>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141" tIns="0" rIns="0" bIns="0" numCol="1" spcCol="0" rtlCol="0" fromWordArt="0" anchor="ctr" anchorCtr="0" forceAA="0" compatLnSpc="1">
            <a:prstTxWarp prst="textNoShape">
              <a:avLst/>
            </a:prstTxWarp>
            <a:noAutofit/>
          </a:bodyPr>
          <a:lstStyle/>
          <a:p>
            <a:pPr defTabSz="932418"/>
            <a:r>
              <a:rPr lang="en-US" altLang="en-US" sz="1100" dirty="0">
                <a:solidFill>
                  <a:prstClr val="white"/>
                </a:solidFill>
                <a:latin typeface="Segoe UI Semibold" panose="020B0702040204020203" pitchFamily="34" charset="0"/>
                <a:cs typeface="Segoe UI Semibold" panose="020B0702040204020203" pitchFamily="34" charset="0"/>
              </a:rPr>
              <a:t>Architect </a:t>
            </a:r>
            <a:br>
              <a:rPr lang="en-US" altLang="en-US" sz="1100" dirty="0">
                <a:solidFill>
                  <a:prstClr val="white"/>
                </a:solidFill>
                <a:latin typeface="Segoe UI Semibold" panose="020B0702040204020203" pitchFamily="34" charset="0"/>
                <a:cs typeface="Segoe UI Semibold" panose="020B0702040204020203" pitchFamily="34" charset="0"/>
              </a:rPr>
            </a:br>
            <a:r>
              <a:rPr lang="en-US" altLang="en-US" sz="1100" dirty="0">
                <a:solidFill>
                  <a:prstClr val="white"/>
                </a:solidFill>
                <a:latin typeface="Segoe UI Semibold" panose="020B0702040204020203" pitchFamily="34" charset="0"/>
                <a:cs typeface="Segoe UI Semibold" panose="020B0702040204020203" pitchFamily="34" charset="0"/>
              </a:rPr>
              <a:t>solution</a:t>
            </a:r>
          </a:p>
        </p:txBody>
      </p:sp>
      <p:sp>
        <p:nvSpPr>
          <p:cNvPr id="90" name="Rectangle 89"/>
          <p:cNvSpPr/>
          <p:nvPr/>
        </p:nvSpPr>
        <p:spPr>
          <a:xfrm>
            <a:off x="336927" y="1001530"/>
            <a:ext cx="11208750" cy="461665"/>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664" fontAlgn="base">
              <a:spcBef>
                <a:spcPct val="0"/>
              </a:spcBef>
              <a:spcAft>
                <a:spcPct val="0"/>
              </a:spcAft>
            </a:pPr>
            <a:r>
              <a:rPr lang="en-US" sz="2400" dirty="0">
                <a:solidFill>
                  <a:srgbClr val="0072C6"/>
                </a:solidFill>
                <a:latin typeface="Segoe UI Light"/>
              </a:rPr>
              <a:t>Offers can be pivoted to the following key initiatives – tailor make to your solution</a:t>
            </a:r>
          </a:p>
        </p:txBody>
      </p:sp>
      <p:pic>
        <p:nvPicPr>
          <p:cNvPr id="2" name="Picture 1"/>
          <p:cNvPicPr>
            <a:picLocks noChangeAspect="1"/>
          </p:cNvPicPr>
          <p:nvPr/>
        </p:nvPicPr>
        <p:blipFill>
          <a:blip r:embed="rId3"/>
          <a:stretch>
            <a:fillRect/>
          </a:stretch>
        </p:blipFill>
        <p:spPr>
          <a:xfrm>
            <a:off x="3398873" y="5058363"/>
            <a:ext cx="396579" cy="367254"/>
          </a:xfrm>
          <a:prstGeom prst="rect">
            <a:avLst/>
          </a:prstGeom>
        </p:spPr>
      </p:pic>
    </p:spTree>
    <p:extLst>
      <p:ext uri="{BB962C8B-B14F-4D97-AF65-F5344CB8AC3E}">
        <p14:creationId xmlns:p14="http://schemas.microsoft.com/office/powerpoint/2010/main" val="371413153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99879" y="2429199"/>
            <a:ext cx="8243725" cy="4187848"/>
            <a:chOff x="470716" y="614508"/>
            <a:chExt cx="11318963" cy="5323530"/>
          </a:xfrm>
          <a:solidFill>
            <a:srgbClr val="00B0F0"/>
          </a:solidFill>
        </p:grpSpPr>
        <p:sp>
          <p:nvSpPr>
            <p:cNvPr id="5" name="Rectangle 4"/>
            <p:cNvSpPr/>
            <p:nvPr/>
          </p:nvSpPr>
          <p:spPr>
            <a:xfrm>
              <a:off x="2461770" y="4229269"/>
              <a:ext cx="2181404" cy="17087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CA" sz="1961" kern="0" dirty="0">
                  <a:solidFill>
                    <a:srgbClr val="FFFFFF"/>
                  </a:solidFill>
                  <a:latin typeface="Segoe UI Light" panose="020B0502040204020203" pitchFamily="34" charset="0"/>
                  <a:cs typeface="Segoe UI Light" panose="020B0502040204020203" pitchFamily="34" charset="0"/>
                </a:rPr>
                <a:t>Systems Integration</a:t>
              </a:r>
            </a:p>
          </p:txBody>
        </p:sp>
        <p:sp>
          <p:nvSpPr>
            <p:cNvPr id="6" name="Rectangle 5"/>
            <p:cNvSpPr/>
            <p:nvPr/>
          </p:nvSpPr>
          <p:spPr>
            <a:xfrm>
              <a:off x="7162933" y="2208100"/>
              <a:ext cx="2177740" cy="37299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CA" sz="1961" kern="0" dirty="0">
                  <a:solidFill>
                    <a:srgbClr val="FFFFFF"/>
                  </a:solidFill>
                  <a:latin typeface="Segoe UI Light" panose="020B0502040204020203" pitchFamily="34" charset="0"/>
                  <a:cs typeface="Segoe UI Light" panose="020B0502040204020203" pitchFamily="34" charset="0"/>
                </a:rPr>
                <a:t>Data Analytics Services</a:t>
              </a:r>
            </a:p>
          </p:txBody>
        </p:sp>
        <p:sp>
          <p:nvSpPr>
            <p:cNvPr id="7" name="Rectangle 6"/>
            <p:cNvSpPr/>
            <p:nvPr/>
          </p:nvSpPr>
          <p:spPr>
            <a:xfrm>
              <a:off x="4734686" y="3320538"/>
              <a:ext cx="2336734" cy="2617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CA" sz="1961" kern="0" dirty="0">
                  <a:solidFill>
                    <a:srgbClr val="FFFFFF"/>
                  </a:solidFill>
                  <a:latin typeface="Segoe UI Light" panose="020B0502040204020203" pitchFamily="34" charset="0"/>
                  <a:cs typeface="Segoe UI Light" panose="020B0502040204020203" pitchFamily="34" charset="0"/>
                </a:rPr>
                <a:t>Application Development</a:t>
              </a:r>
            </a:p>
          </p:txBody>
        </p:sp>
        <p:sp>
          <p:nvSpPr>
            <p:cNvPr id="8" name="Rectangle 7"/>
            <p:cNvSpPr/>
            <p:nvPr/>
          </p:nvSpPr>
          <p:spPr>
            <a:xfrm>
              <a:off x="9432183" y="1288615"/>
              <a:ext cx="2028463" cy="46494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CA" sz="1961" kern="0" dirty="0">
                  <a:solidFill>
                    <a:srgbClr val="FFFFFF"/>
                  </a:solidFill>
                  <a:latin typeface="Segoe UI Light" panose="020B0502040204020203" pitchFamily="34" charset="0"/>
                  <a:cs typeface="Segoe UI Light" panose="020B0502040204020203" pitchFamily="34" charset="0"/>
                </a:rPr>
                <a:t>Managed Services</a:t>
              </a:r>
            </a:p>
          </p:txBody>
        </p:sp>
        <p:sp>
          <p:nvSpPr>
            <p:cNvPr id="11" name="Rectangle 10"/>
            <p:cNvSpPr/>
            <p:nvPr/>
          </p:nvSpPr>
          <p:spPr>
            <a:xfrm>
              <a:off x="470716" y="614508"/>
              <a:ext cx="10989931" cy="5975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CA" sz="1765" kern="0" dirty="0">
                  <a:solidFill>
                    <a:srgbClr val="FFFFFF"/>
                  </a:solidFill>
                  <a:latin typeface="Segoe UI Light" panose="020B0502040204020203" pitchFamily="34" charset="0"/>
                  <a:cs typeface="Segoe UI Light" panose="020B0502040204020203" pitchFamily="34" charset="0"/>
                </a:rPr>
                <a:t>Consultancy Opportunity Spectrum</a:t>
              </a:r>
            </a:p>
          </p:txBody>
        </p:sp>
        <p:grpSp>
          <p:nvGrpSpPr>
            <p:cNvPr id="19" name="Group 18"/>
            <p:cNvGrpSpPr/>
            <p:nvPr/>
          </p:nvGrpSpPr>
          <p:grpSpPr>
            <a:xfrm>
              <a:off x="11789679" y="888875"/>
              <a:ext cx="0" cy="5049163"/>
              <a:chOff x="11790469" y="832180"/>
              <a:chExt cx="0" cy="5106203"/>
            </a:xfrm>
            <a:grpFill/>
          </p:grpSpPr>
          <p:cxnSp>
            <p:nvCxnSpPr>
              <p:cNvPr id="20" name="Straight Arrow Connector 19"/>
              <p:cNvCxnSpPr>
                <a:cxnSpLocks/>
              </p:cNvCxnSpPr>
              <p:nvPr/>
            </p:nvCxnSpPr>
            <p:spPr>
              <a:xfrm flipV="1">
                <a:off x="11790469" y="832180"/>
                <a:ext cx="0" cy="1372721"/>
              </a:xfrm>
              <a:prstGeom prst="straightConnector1">
                <a:avLst/>
              </a:prstGeom>
              <a:grpFill/>
              <a:ln w="57150" cap="sq">
                <a:solidFill>
                  <a:srgbClr val="0070C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V="1">
                <a:off x="11790469" y="4898078"/>
                <a:ext cx="0" cy="1040305"/>
              </a:xfrm>
              <a:prstGeom prst="straightConnector1">
                <a:avLst/>
              </a:prstGeom>
              <a:grpFill/>
              <a:ln w="57150" cap="sq">
                <a:solidFill>
                  <a:srgbClr val="0070C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470716" y="4534471"/>
              <a:ext cx="1923574" cy="14035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CA" sz="1961" kern="0" dirty="0">
                <a:solidFill>
                  <a:srgbClr val="FFFFFF"/>
                </a:solidFill>
                <a:latin typeface="Segoe UI Light" panose="020B0502040204020203" pitchFamily="34" charset="0"/>
                <a:cs typeface="Segoe UI Light" panose="020B0502040204020203" pitchFamily="34" charset="0"/>
              </a:endParaRPr>
            </a:p>
            <a:p>
              <a:pPr algn="ctr" defTabSz="914225">
                <a:defRPr/>
              </a:pPr>
              <a:r>
                <a:rPr lang="en-CA" sz="1961" kern="0" dirty="0">
                  <a:solidFill>
                    <a:srgbClr val="FFFFFF"/>
                  </a:solidFill>
                  <a:latin typeface="Segoe UI Light" panose="020B0502040204020203" pitchFamily="34" charset="0"/>
                  <a:cs typeface="Segoe UI Light" panose="020B0502040204020203" pitchFamily="34" charset="0"/>
                </a:rPr>
                <a:t>Data Migration</a:t>
              </a:r>
            </a:p>
          </p:txBody>
        </p:sp>
      </p:grpSp>
      <p:sp>
        <p:nvSpPr>
          <p:cNvPr id="4" name="Rectangle 3"/>
          <p:cNvSpPr/>
          <p:nvPr/>
        </p:nvSpPr>
        <p:spPr>
          <a:xfrm>
            <a:off x="8637370" y="4073581"/>
            <a:ext cx="3370021" cy="1991393"/>
          </a:xfrm>
          <a:prstGeom prst="rect">
            <a:avLst/>
          </a:prstGeom>
        </p:spPr>
        <p:txBody>
          <a:bodyPr wrap="square">
            <a:spAutoFit/>
          </a:bodyPr>
          <a:lstStyle/>
          <a:p>
            <a:pPr marL="280121" indent="-280121">
              <a:buFont typeface="Arial" panose="020B0604020202020204" pitchFamily="34" charset="0"/>
              <a:buChar char="•"/>
            </a:pPr>
            <a:r>
              <a:rPr lang="en-US" sz="1765" dirty="0"/>
              <a:t>Building more differentiated offers</a:t>
            </a:r>
          </a:p>
          <a:p>
            <a:pPr marL="280121" indent="-280121">
              <a:buFont typeface="Arial" panose="020B0604020202020204" pitchFamily="34" charset="0"/>
              <a:buChar char="•"/>
            </a:pPr>
            <a:r>
              <a:rPr lang="en-US" sz="1765" dirty="0"/>
              <a:t>Delivers stronger margins to the partner</a:t>
            </a:r>
          </a:p>
          <a:p>
            <a:pPr marL="280121" indent="-280121">
              <a:buFont typeface="Arial" panose="020B0604020202020204" pitchFamily="34" charset="0"/>
              <a:buChar char="•"/>
            </a:pPr>
            <a:r>
              <a:rPr lang="en-US" sz="1765" dirty="0"/>
              <a:t>Increase customer satisfaction with solution to address their needs</a:t>
            </a:r>
          </a:p>
        </p:txBody>
      </p:sp>
      <p:sp>
        <p:nvSpPr>
          <p:cNvPr id="9" name="Rectangle 8"/>
          <p:cNvSpPr/>
          <p:nvPr/>
        </p:nvSpPr>
        <p:spPr>
          <a:xfrm>
            <a:off x="8637370" y="3762317"/>
            <a:ext cx="3212662" cy="362072"/>
          </a:xfrm>
          <a:prstGeom prst="rect">
            <a:avLst/>
          </a:prstGeom>
        </p:spPr>
        <p:txBody>
          <a:bodyPr wrap="square">
            <a:spAutoFit/>
          </a:bodyPr>
          <a:lstStyle/>
          <a:p>
            <a:r>
              <a:rPr lang="en-US" sz="1765" b="1" dirty="0"/>
              <a:t>Why Integrated Offers?</a:t>
            </a:r>
          </a:p>
        </p:txBody>
      </p:sp>
      <p:sp>
        <p:nvSpPr>
          <p:cNvPr id="23" name="Title 1"/>
          <p:cNvSpPr txBox="1">
            <a:spLocks/>
          </p:cNvSpPr>
          <p:nvPr/>
        </p:nvSpPr>
        <p:spPr>
          <a:xfrm>
            <a:off x="-1556" y="240739"/>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400" dirty="0">
                <a:solidFill>
                  <a:srgbClr val="42424E"/>
                </a:solidFill>
                <a:latin typeface="Segoe UI Light" panose="020B0502040204020203" pitchFamily="34" charset="0"/>
                <a:cs typeface="Segoe UI Light" panose="020B0502040204020203" pitchFamily="34" charset="0"/>
              </a:rPr>
              <a:t>Offer Spectrum</a:t>
            </a:r>
          </a:p>
        </p:txBody>
      </p:sp>
      <p:pic>
        <p:nvPicPr>
          <p:cNvPr id="24" name="Picture 23">
            <a:extLst>
              <a:ext uri="{FF2B5EF4-FFF2-40B4-BE49-F238E27FC236}">
                <a16:creationId xmlns:a16="http://schemas.microsoft.com/office/drawing/2014/main" id="{3EAD6DBE-5496-4A75-8159-E0B8453322E1}"/>
              </a:ext>
            </a:extLst>
          </p:cNvPr>
          <p:cNvPicPr>
            <a:picLocks noChangeAspect="1"/>
          </p:cNvPicPr>
          <p:nvPr/>
        </p:nvPicPr>
        <p:blipFill>
          <a:blip r:embed="rId3"/>
          <a:stretch>
            <a:fillRect/>
          </a:stretch>
        </p:blipFill>
        <p:spPr>
          <a:xfrm>
            <a:off x="7571798" y="3623518"/>
            <a:ext cx="396579" cy="367254"/>
          </a:xfrm>
          <a:prstGeom prst="rect">
            <a:avLst/>
          </a:prstGeom>
        </p:spPr>
      </p:pic>
      <p:sp>
        <p:nvSpPr>
          <p:cNvPr id="25" name="Freeform 15">
            <a:extLst>
              <a:ext uri="{FF2B5EF4-FFF2-40B4-BE49-F238E27FC236}">
                <a16:creationId xmlns:a16="http://schemas.microsoft.com/office/drawing/2014/main" id="{888FD0BC-3DE9-4035-A471-2895A7DD941B}"/>
              </a:ext>
            </a:extLst>
          </p:cNvPr>
          <p:cNvSpPr>
            <a:spLocks noEditPoints="1"/>
          </p:cNvSpPr>
          <p:nvPr/>
        </p:nvSpPr>
        <p:spPr bwMode="auto">
          <a:xfrm>
            <a:off x="5985726" y="3807146"/>
            <a:ext cx="362410" cy="372056"/>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sz="1369" dirty="0">
              <a:solidFill>
                <a:srgbClr val="008272"/>
              </a:solidFill>
              <a:latin typeface="Segoe UI Semilight" panose="020B0402040204020203" pitchFamily="34" charset="0"/>
              <a:cs typeface="Segoe UI Semilight" panose="020B0402040204020203" pitchFamily="34" charset="0"/>
            </a:endParaRPr>
          </a:p>
        </p:txBody>
      </p:sp>
      <p:sp>
        <p:nvSpPr>
          <p:cNvPr id="26" name="Freeform 73">
            <a:extLst>
              <a:ext uri="{FF2B5EF4-FFF2-40B4-BE49-F238E27FC236}">
                <a16:creationId xmlns:a16="http://schemas.microsoft.com/office/drawing/2014/main" id="{CBCBEEFC-101C-4E96-B78A-C6DBFEFD2237}"/>
              </a:ext>
            </a:extLst>
          </p:cNvPr>
          <p:cNvSpPr/>
          <p:nvPr/>
        </p:nvSpPr>
        <p:spPr bwMode="auto">
          <a:xfrm>
            <a:off x="2545652" y="5363998"/>
            <a:ext cx="425337" cy="331366"/>
          </a:xfrm>
          <a:custGeom>
            <a:avLst/>
            <a:gdLst/>
            <a:ahLst/>
            <a:cxnLst/>
            <a:rect l="l" t="t" r="r" b="b"/>
            <a:pathLst>
              <a:path w="5073508" h="2985296">
                <a:moveTo>
                  <a:pt x="1891430" y="1569855"/>
                </a:moveTo>
                <a:lnTo>
                  <a:pt x="2401866" y="1923715"/>
                </a:lnTo>
                <a:cubicBezTo>
                  <a:pt x="2186836" y="2066720"/>
                  <a:pt x="1264085" y="2738950"/>
                  <a:pt x="676406" y="2615778"/>
                </a:cubicBezTo>
                <a:lnTo>
                  <a:pt x="670143" y="2985296"/>
                </a:lnTo>
                <a:lnTo>
                  <a:pt x="0" y="2280707"/>
                </a:lnTo>
                <a:lnTo>
                  <a:pt x="673274" y="1576118"/>
                </a:lnTo>
                <a:lnTo>
                  <a:pt x="676406" y="1948767"/>
                </a:lnTo>
                <a:cubicBezTo>
                  <a:pt x="1072019" y="1972775"/>
                  <a:pt x="1520870" y="1780710"/>
                  <a:pt x="1891430" y="1569855"/>
                </a:cubicBezTo>
                <a:close/>
                <a:moveTo>
                  <a:pt x="692255" y="20924"/>
                </a:moveTo>
                <a:lnTo>
                  <a:pt x="698193" y="365309"/>
                </a:lnTo>
                <a:cubicBezTo>
                  <a:pt x="2093544" y="340570"/>
                  <a:pt x="3064352" y="1935821"/>
                  <a:pt x="4397357" y="1974415"/>
                </a:cubicBezTo>
                <a:cubicBezTo>
                  <a:pt x="4395378" y="1845766"/>
                  <a:pt x="4393398" y="1717117"/>
                  <a:pt x="4391419" y="1588468"/>
                </a:cubicBezTo>
                <a:lnTo>
                  <a:pt x="5068313" y="2259423"/>
                </a:lnTo>
                <a:lnTo>
                  <a:pt x="4385481" y="2948192"/>
                </a:lnTo>
                <a:lnTo>
                  <a:pt x="4379544" y="2621620"/>
                </a:lnTo>
                <a:cubicBezTo>
                  <a:pt x="2817939" y="2651309"/>
                  <a:pt x="2016353" y="1006575"/>
                  <a:pt x="674442" y="1000638"/>
                </a:cubicBezTo>
                <a:cubicBezTo>
                  <a:pt x="676421" y="1131267"/>
                  <a:pt x="678401" y="1261895"/>
                  <a:pt x="680380" y="1392524"/>
                </a:cubicBezTo>
                <a:lnTo>
                  <a:pt x="3487" y="674067"/>
                </a:lnTo>
                <a:close/>
                <a:moveTo>
                  <a:pt x="4403365" y="0"/>
                </a:moveTo>
                <a:lnTo>
                  <a:pt x="5073508" y="704589"/>
                </a:lnTo>
                <a:lnTo>
                  <a:pt x="4400234" y="1409178"/>
                </a:lnTo>
                <a:lnTo>
                  <a:pt x="4397102" y="1036529"/>
                </a:lnTo>
                <a:cubicBezTo>
                  <a:pt x="4001489" y="1012521"/>
                  <a:pt x="3552638" y="1204586"/>
                  <a:pt x="3182078" y="1415441"/>
                </a:cubicBezTo>
                <a:lnTo>
                  <a:pt x="2671642" y="1061581"/>
                </a:lnTo>
                <a:cubicBezTo>
                  <a:pt x="2886672" y="918576"/>
                  <a:pt x="3809423" y="246346"/>
                  <a:pt x="4397102" y="369518"/>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endParaRPr lang="en-US" sz="1369" spc="-5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27" name="Donut 59">
            <a:extLst>
              <a:ext uri="{FF2B5EF4-FFF2-40B4-BE49-F238E27FC236}">
                <a16:creationId xmlns:a16="http://schemas.microsoft.com/office/drawing/2014/main" id="{4CE778CD-19B5-48D2-BEED-5C6980C3410C}"/>
              </a:ext>
            </a:extLst>
          </p:cNvPr>
          <p:cNvSpPr>
            <a:spLocks noChangeAspect="1"/>
          </p:cNvSpPr>
          <p:nvPr/>
        </p:nvSpPr>
        <p:spPr bwMode="auto">
          <a:xfrm>
            <a:off x="4219114" y="4735073"/>
            <a:ext cx="474390" cy="387416"/>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endParaRPr lang="en-US" sz="1369" spc="-5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28" name="Freeform 26">
            <a:extLst>
              <a:ext uri="{FF2B5EF4-FFF2-40B4-BE49-F238E27FC236}">
                <a16:creationId xmlns:a16="http://schemas.microsoft.com/office/drawing/2014/main" id="{036BFF6E-A7AD-4EDB-BB90-EA801E0E3A1B}"/>
              </a:ext>
            </a:extLst>
          </p:cNvPr>
          <p:cNvSpPr>
            <a:spLocks/>
          </p:cNvSpPr>
          <p:nvPr/>
        </p:nvSpPr>
        <p:spPr bwMode="auto">
          <a:xfrm>
            <a:off x="2246793" y="2110428"/>
            <a:ext cx="511528" cy="318771"/>
          </a:xfrm>
          <a:custGeom>
            <a:avLst/>
            <a:gdLst/>
            <a:ahLst/>
            <a:cxnLst/>
            <a:rect l="l" t="t" r="r" b="b"/>
            <a:pathLst>
              <a:path w="1131854" h="689073">
                <a:moveTo>
                  <a:pt x="212048" y="426589"/>
                </a:moveTo>
                <a:cubicBezTo>
                  <a:pt x="233959" y="422223"/>
                  <a:pt x="260251" y="439687"/>
                  <a:pt x="269016" y="465882"/>
                </a:cubicBezTo>
                <a:cubicBezTo>
                  <a:pt x="273398" y="444052"/>
                  <a:pt x="299690" y="430955"/>
                  <a:pt x="321601" y="435321"/>
                </a:cubicBezTo>
                <a:cubicBezTo>
                  <a:pt x="343511" y="439687"/>
                  <a:pt x="361040" y="461516"/>
                  <a:pt x="361040" y="483345"/>
                </a:cubicBezTo>
                <a:cubicBezTo>
                  <a:pt x="365422" y="452784"/>
                  <a:pt x="391715" y="439687"/>
                  <a:pt x="418007" y="444052"/>
                </a:cubicBezTo>
                <a:cubicBezTo>
                  <a:pt x="444300" y="448418"/>
                  <a:pt x="461828" y="474613"/>
                  <a:pt x="453064" y="500808"/>
                </a:cubicBezTo>
                <a:cubicBezTo>
                  <a:pt x="453063" y="500819"/>
                  <a:pt x="452983" y="501378"/>
                  <a:pt x="448682" y="531369"/>
                </a:cubicBezTo>
                <a:cubicBezTo>
                  <a:pt x="457446" y="513906"/>
                  <a:pt x="479357" y="505174"/>
                  <a:pt x="501267" y="509540"/>
                </a:cubicBezTo>
                <a:cubicBezTo>
                  <a:pt x="523178" y="513906"/>
                  <a:pt x="540706" y="540101"/>
                  <a:pt x="536324" y="566296"/>
                </a:cubicBezTo>
                <a:cubicBezTo>
                  <a:pt x="536321" y="566308"/>
                  <a:pt x="536101" y="567241"/>
                  <a:pt x="518796" y="640516"/>
                </a:cubicBezTo>
                <a:cubicBezTo>
                  <a:pt x="510031" y="666711"/>
                  <a:pt x="488121" y="679808"/>
                  <a:pt x="466210" y="679808"/>
                </a:cubicBezTo>
                <a:cubicBezTo>
                  <a:pt x="435536" y="671076"/>
                  <a:pt x="422389" y="649247"/>
                  <a:pt x="422389" y="627418"/>
                </a:cubicBezTo>
                <a:cubicBezTo>
                  <a:pt x="413625" y="640516"/>
                  <a:pt x="396097" y="649247"/>
                  <a:pt x="378568" y="649247"/>
                </a:cubicBezTo>
                <a:cubicBezTo>
                  <a:pt x="347893" y="640516"/>
                  <a:pt x="330365" y="614320"/>
                  <a:pt x="334747" y="592491"/>
                </a:cubicBezTo>
                <a:lnTo>
                  <a:pt x="339129" y="588125"/>
                </a:lnTo>
                <a:cubicBezTo>
                  <a:pt x="325983" y="601223"/>
                  <a:pt x="308455" y="609955"/>
                  <a:pt x="290926" y="609955"/>
                </a:cubicBezTo>
                <a:cubicBezTo>
                  <a:pt x="269016" y="605589"/>
                  <a:pt x="255869" y="592491"/>
                  <a:pt x="251487" y="575028"/>
                </a:cubicBezTo>
                <a:cubicBezTo>
                  <a:pt x="247105" y="579394"/>
                  <a:pt x="247105" y="579394"/>
                  <a:pt x="242723" y="579394"/>
                </a:cubicBezTo>
                <a:cubicBezTo>
                  <a:pt x="238341" y="579394"/>
                  <a:pt x="233959" y="579394"/>
                  <a:pt x="229577" y="579394"/>
                </a:cubicBezTo>
                <a:cubicBezTo>
                  <a:pt x="207666" y="579394"/>
                  <a:pt x="190138" y="561930"/>
                  <a:pt x="185756" y="544467"/>
                </a:cubicBezTo>
                <a:cubicBezTo>
                  <a:pt x="185754" y="544458"/>
                  <a:pt x="185592" y="543707"/>
                  <a:pt x="172609" y="483345"/>
                </a:cubicBezTo>
                <a:cubicBezTo>
                  <a:pt x="168227" y="457150"/>
                  <a:pt x="185756" y="435321"/>
                  <a:pt x="212048" y="426589"/>
                </a:cubicBezTo>
                <a:close/>
                <a:moveTo>
                  <a:pt x="225132" y="88660"/>
                </a:moveTo>
                <a:cubicBezTo>
                  <a:pt x="225162" y="88660"/>
                  <a:pt x="242700" y="88660"/>
                  <a:pt x="268996" y="88660"/>
                </a:cubicBezTo>
                <a:cubicBezTo>
                  <a:pt x="251451" y="106190"/>
                  <a:pt x="238292" y="128103"/>
                  <a:pt x="238292" y="150016"/>
                </a:cubicBezTo>
                <a:cubicBezTo>
                  <a:pt x="233905" y="171929"/>
                  <a:pt x="238292" y="189459"/>
                  <a:pt x="247064" y="206990"/>
                </a:cubicBezTo>
                <a:cubicBezTo>
                  <a:pt x="264610" y="237668"/>
                  <a:pt x="290928" y="255198"/>
                  <a:pt x="321633" y="255198"/>
                </a:cubicBezTo>
                <a:cubicBezTo>
                  <a:pt x="339179" y="259581"/>
                  <a:pt x="361111" y="255198"/>
                  <a:pt x="378656" y="246433"/>
                </a:cubicBezTo>
                <a:cubicBezTo>
                  <a:pt x="378661" y="246430"/>
                  <a:pt x="378743" y="246375"/>
                  <a:pt x="380301" y="245337"/>
                </a:cubicBezTo>
                <a:lnTo>
                  <a:pt x="391815" y="237668"/>
                </a:lnTo>
                <a:cubicBezTo>
                  <a:pt x="391828" y="237660"/>
                  <a:pt x="393040" y="236988"/>
                  <a:pt x="510248" y="171929"/>
                </a:cubicBezTo>
                <a:cubicBezTo>
                  <a:pt x="510264" y="171936"/>
                  <a:pt x="511342" y="172415"/>
                  <a:pt x="589203" y="206990"/>
                </a:cubicBezTo>
                <a:cubicBezTo>
                  <a:pt x="589221" y="207002"/>
                  <a:pt x="591665" y="208764"/>
                  <a:pt x="935728" y="456797"/>
                </a:cubicBezTo>
                <a:cubicBezTo>
                  <a:pt x="953274" y="469944"/>
                  <a:pt x="957660" y="500622"/>
                  <a:pt x="944501" y="522535"/>
                </a:cubicBezTo>
                <a:cubicBezTo>
                  <a:pt x="935728" y="535683"/>
                  <a:pt x="922569" y="544448"/>
                  <a:pt x="905023" y="544448"/>
                </a:cubicBezTo>
                <a:cubicBezTo>
                  <a:pt x="905006" y="544435"/>
                  <a:pt x="903345" y="543224"/>
                  <a:pt x="742727" y="426119"/>
                </a:cubicBezTo>
                <a:cubicBezTo>
                  <a:pt x="738341" y="421736"/>
                  <a:pt x="733954" y="426119"/>
                  <a:pt x="729568" y="430501"/>
                </a:cubicBezTo>
                <a:cubicBezTo>
                  <a:pt x="729568" y="434884"/>
                  <a:pt x="729568" y="439266"/>
                  <a:pt x="733954" y="443649"/>
                </a:cubicBezTo>
                <a:cubicBezTo>
                  <a:pt x="733968" y="443659"/>
                  <a:pt x="735318" y="444603"/>
                  <a:pt x="865546" y="535683"/>
                </a:cubicBezTo>
                <a:cubicBezTo>
                  <a:pt x="865546" y="548831"/>
                  <a:pt x="865546" y="561978"/>
                  <a:pt x="856773" y="575126"/>
                </a:cubicBezTo>
                <a:cubicBezTo>
                  <a:pt x="848000" y="588274"/>
                  <a:pt x="830455" y="597039"/>
                  <a:pt x="817296" y="597039"/>
                </a:cubicBezTo>
                <a:cubicBezTo>
                  <a:pt x="817279" y="597027"/>
                  <a:pt x="815676" y="595825"/>
                  <a:pt x="659385" y="478709"/>
                </a:cubicBezTo>
                <a:cubicBezTo>
                  <a:pt x="654999" y="478709"/>
                  <a:pt x="646226" y="478709"/>
                  <a:pt x="646226" y="483092"/>
                </a:cubicBezTo>
                <a:cubicBezTo>
                  <a:pt x="641840" y="487475"/>
                  <a:pt x="641840" y="491857"/>
                  <a:pt x="646226" y="496240"/>
                </a:cubicBezTo>
                <a:cubicBezTo>
                  <a:pt x="646240" y="496250"/>
                  <a:pt x="647593" y="497195"/>
                  <a:pt x="777818" y="588274"/>
                </a:cubicBezTo>
                <a:cubicBezTo>
                  <a:pt x="777818" y="601422"/>
                  <a:pt x="777818" y="614569"/>
                  <a:pt x="769045" y="627717"/>
                </a:cubicBezTo>
                <a:cubicBezTo>
                  <a:pt x="760272" y="640865"/>
                  <a:pt x="747113" y="645247"/>
                  <a:pt x="729568" y="645247"/>
                </a:cubicBezTo>
                <a:cubicBezTo>
                  <a:pt x="729556" y="645239"/>
                  <a:pt x="728412" y="644448"/>
                  <a:pt x="615522" y="566361"/>
                </a:cubicBezTo>
                <a:cubicBezTo>
                  <a:pt x="611135" y="561978"/>
                  <a:pt x="606749" y="561978"/>
                  <a:pt x="602362" y="566361"/>
                </a:cubicBezTo>
                <a:cubicBezTo>
                  <a:pt x="602362" y="570744"/>
                  <a:pt x="602362" y="575126"/>
                  <a:pt x="606749" y="579509"/>
                </a:cubicBezTo>
                <a:cubicBezTo>
                  <a:pt x="606762" y="579519"/>
                  <a:pt x="607701" y="580222"/>
                  <a:pt x="676931" y="632100"/>
                </a:cubicBezTo>
                <a:cubicBezTo>
                  <a:pt x="681317" y="645247"/>
                  <a:pt x="676931" y="658395"/>
                  <a:pt x="672545" y="667160"/>
                </a:cubicBezTo>
                <a:cubicBezTo>
                  <a:pt x="659385" y="680308"/>
                  <a:pt x="646226" y="689073"/>
                  <a:pt x="633067" y="689073"/>
                </a:cubicBezTo>
                <a:cubicBezTo>
                  <a:pt x="633052" y="689062"/>
                  <a:pt x="631983" y="688291"/>
                  <a:pt x="554112" y="632100"/>
                </a:cubicBezTo>
                <a:cubicBezTo>
                  <a:pt x="554115" y="632088"/>
                  <a:pt x="554296" y="631243"/>
                  <a:pt x="567271" y="570744"/>
                </a:cubicBezTo>
                <a:lnTo>
                  <a:pt x="567271" y="561978"/>
                </a:lnTo>
                <a:cubicBezTo>
                  <a:pt x="571658" y="522535"/>
                  <a:pt x="545339" y="487475"/>
                  <a:pt x="505862" y="478709"/>
                </a:cubicBezTo>
                <a:cubicBezTo>
                  <a:pt x="501475" y="474327"/>
                  <a:pt x="501475" y="474327"/>
                  <a:pt x="497089" y="474327"/>
                </a:cubicBezTo>
                <a:cubicBezTo>
                  <a:pt x="492703" y="474327"/>
                  <a:pt x="488316" y="474327"/>
                  <a:pt x="483930" y="474327"/>
                </a:cubicBezTo>
                <a:cubicBezTo>
                  <a:pt x="479543" y="443649"/>
                  <a:pt x="457611" y="421736"/>
                  <a:pt x="426907" y="412971"/>
                </a:cubicBezTo>
                <a:lnTo>
                  <a:pt x="418134" y="412971"/>
                </a:lnTo>
                <a:cubicBezTo>
                  <a:pt x="396202" y="408588"/>
                  <a:pt x="378656" y="412971"/>
                  <a:pt x="365497" y="421736"/>
                </a:cubicBezTo>
                <a:cubicBezTo>
                  <a:pt x="356724" y="412971"/>
                  <a:pt x="343565" y="404206"/>
                  <a:pt x="326019" y="404206"/>
                </a:cubicBezTo>
                <a:cubicBezTo>
                  <a:pt x="304087" y="399823"/>
                  <a:pt x="286542" y="404206"/>
                  <a:pt x="273383" y="412971"/>
                </a:cubicBezTo>
                <a:cubicBezTo>
                  <a:pt x="260224" y="404206"/>
                  <a:pt x="242678" y="395441"/>
                  <a:pt x="229519" y="395441"/>
                </a:cubicBezTo>
                <a:cubicBezTo>
                  <a:pt x="220746" y="395441"/>
                  <a:pt x="211973" y="395441"/>
                  <a:pt x="203200" y="395441"/>
                </a:cubicBezTo>
                <a:cubicBezTo>
                  <a:pt x="176882" y="404206"/>
                  <a:pt x="159336" y="417353"/>
                  <a:pt x="150564" y="439266"/>
                </a:cubicBezTo>
                <a:cubicBezTo>
                  <a:pt x="150559" y="439265"/>
                  <a:pt x="150477" y="439237"/>
                  <a:pt x="148919" y="438718"/>
                </a:cubicBezTo>
                <a:lnTo>
                  <a:pt x="137405" y="434884"/>
                </a:lnTo>
                <a:cubicBezTo>
                  <a:pt x="133019" y="263993"/>
                  <a:pt x="225100" y="88722"/>
                  <a:pt x="225132" y="88660"/>
                </a:cubicBezTo>
                <a:close/>
                <a:moveTo>
                  <a:pt x="1057322" y="70805"/>
                </a:moveTo>
                <a:cubicBezTo>
                  <a:pt x="1074859" y="66423"/>
                  <a:pt x="1092396" y="75187"/>
                  <a:pt x="1096780" y="97098"/>
                </a:cubicBezTo>
                <a:cubicBezTo>
                  <a:pt x="1096781" y="97108"/>
                  <a:pt x="1096985" y="98888"/>
                  <a:pt x="1131854" y="403845"/>
                </a:cubicBezTo>
                <a:cubicBezTo>
                  <a:pt x="1131854" y="421374"/>
                  <a:pt x="1118702" y="438902"/>
                  <a:pt x="1096780" y="438902"/>
                </a:cubicBezTo>
                <a:cubicBezTo>
                  <a:pt x="1096771" y="438902"/>
                  <a:pt x="1096100" y="438902"/>
                  <a:pt x="1048554" y="438902"/>
                </a:cubicBezTo>
                <a:cubicBezTo>
                  <a:pt x="1061704" y="206686"/>
                  <a:pt x="952134" y="97131"/>
                  <a:pt x="952100" y="97098"/>
                </a:cubicBezTo>
                <a:cubicBezTo>
                  <a:pt x="952112" y="97095"/>
                  <a:pt x="953204" y="96822"/>
                  <a:pt x="1057322" y="70805"/>
                </a:cubicBezTo>
                <a:close/>
                <a:moveTo>
                  <a:pt x="122047" y="35167"/>
                </a:moveTo>
                <a:cubicBezTo>
                  <a:pt x="129706" y="31884"/>
                  <a:pt x="138459" y="31884"/>
                  <a:pt x="147212" y="36261"/>
                </a:cubicBezTo>
                <a:cubicBezTo>
                  <a:pt x="147212" y="36261"/>
                  <a:pt x="147212" y="36261"/>
                  <a:pt x="199731" y="66897"/>
                </a:cubicBezTo>
                <a:cubicBezTo>
                  <a:pt x="199731" y="66897"/>
                  <a:pt x="99070" y="255088"/>
                  <a:pt x="107823" y="438902"/>
                </a:cubicBezTo>
                <a:cubicBezTo>
                  <a:pt x="107823" y="438902"/>
                  <a:pt x="107823" y="438902"/>
                  <a:pt x="24669" y="421396"/>
                </a:cubicBezTo>
                <a:cubicBezTo>
                  <a:pt x="7163" y="421396"/>
                  <a:pt x="-5967" y="403890"/>
                  <a:pt x="2786" y="382007"/>
                </a:cubicBezTo>
                <a:cubicBezTo>
                  <a:pt x="2786" y="382007"/>
                  <a:pt x="2786" y="382007"/>
                  <a:pt x="103447" y="53767"/>
                </a:cubicBezTo>
                <a:cubicBezTo>
                  <a:pt x="107823" y="45014"/>
                  <a:pt x="114388" y="38449"/>
                  <a:pt x="122047" y="35167"/>
                </a:cubicBezTo>
                <a:close/>
                <a:moveTo>
                  <a:pt x="504193" y="396"/>
                </a:moveTo>
                <a:cubicBezTo>
                  <a:pt x="514057" y="-702"/>
                  <a:pt x="523921" y="396"/>
                  <a:pt x="532689" y="4788"/>
                </a:cubicBezTo>
                <a:cubicBezTo>
                  <a:pt x="532704" y="4794"/>
                  <a:pt x="534620" y="5670"/>
                  <a:pt x="782575" y="118978"/>
                </a:cubicBezTo>
                <a:cubicBezTo>
                  <a:pt x="795727" y="127761"/>
                  <a:pt x="808879" y="132153"/>
                  <a:pt x="817647" y="132153"/>
                </a:cubicBezTo>
                <a:cubicBezTo>
                  <a:pt x="843945" y="140935"/>
                  <a:pt x="935972" y="123378"/>
                  <a:pt x="936014" y="123370"/>
                </a:cubicBezTo>
                <a:cubicBezTo>
                  <a:pt x="936055" y="123413"/>
                  <a:pt x="1028075" y="220037"/>
                  <a:pt x="1019309" y="422019"/>
                </a:cubicBezTo>
                <a:cubicBezTo>
                  <a:pt x="1019298" y="422022"/>
                  <a:pt x="1018467" y="422200"/>
                  <a:pt x="957934" y="435195"/>
                </a:cubicBezTo>
                <a:lnTo>
                  <a:pt x="953550" y="430803"/>
                </a:lnTo>
                <a:cubicBezTo>
                  <a:pt x="953537" y="430794"/>
                  <a:pt x="951879" y="429607"/>
                  <a:pt x="738736" y="277086"/>
                </a:cubicBezTo>
                <a:cubicBezTo>
                  <a:pt x="738722" y="277076"/>
                  <a:pt x="737385" y="276094"/>
                  <a:pt x="607217" y="180464"/>
                </a:cubicBezTo>
                <a:cubicBezTo>
                  <a:pt x="607206" y="180460"/>
                  <a:pt x="606215" y="180008"/>
                  <a:pt x="510769" y="136545"/>
                </a:cubicBezTo>
                <a:cubicBezTo>
                  <a:pt x="510753" y="136554"/>
                  <a:pt x="509245" y="137354"/>
                  <a:pt x="361714" y="215600"/>
                </a:cubicBezTo>
                <a:cubicBezTo>
                  <a:pt x="352946" y="224383"/>
                  <a:pt x="339795" y="224383"/>
                  <a:pt x="326643" y="224383"/>
                </a:cubicBezTo>
                <a:cubicBezTo>
                  <a:pt x="304723" y="224383"/>
                  <a:pt x="287187" y="211208"/>
                  <a:pt x="278419" y="193640"/>
                </a:cubicBezTo>
                <a:cubicBezTo>
                  <a:pt x="260883" y="162897"/>
                  <a:pt x="269651" y="123370"/>
                  <a:pt x="300339" y="105802"/>
                </a:cubicBezTo>
                <a:cubicBezTo>
                  <a:pt x="300353" y="105794"/>
                  <a:pt x="301379" y="105250"/>
                  <a:pt x="374866" y="66274"/>
                </a:cubicBezTo>
                <a:cubicBezTo>
                  <a:pt x="374877" y="66268"/>
                  <a:pt x="375907" y="65685"/>
                  <a:pt x="475698" y="9180"/>
                </a:cubicBezTo>
                <a:cubicBezTo>
                  <a:pt x="484465" y="4788"/>
                  <a:pt x="494329" y="1494"/>
                  <a:pt x="504193" y="39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sz="136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29" name="Rectangle 28">
            <a:extLst>
              <a:ext uri="{FF2B5EF4-FFF2-40B4-BE49-F238E27FC236}">
                <a16:creationId xmlns:a16="http://schemas.microsoft.com/office/drawing/2014/main" id="{4BAB0106-FC28-429D-988E-2E21EB1C05B6}"/>
              </a:ext>
            </a:extLst>
          </p:cNvPr>
          <p:cNvSpPr/>
          <p:nvPr/>
        </p:nvSpPr>
        <p:spPr>
          <a:xfrm>
            <a:off x="499879" y="6254205"/>
            <a:ext cx="7999146" cy="470097"/>
          </a:xfrm>
          <a:prstGeom prst="rect">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CA" sz="1765" kern="0" dirty="0">
                <a:solidFill>
                  <a:srgbClr val="FFFFFF"/>
                </a:solidFill>
                <a:latin typeface="Segoe UI Light" panose="020B0502040204020203" pitchFamily="34" charset="0"/>
                <a:cs typeface="Segoe UI Light" panose="020B0502040204020203" pitchFamily="34" charset="0"/>
              </a:rPr>
              <a:t>Increased Revenue Opportunity</a:t>
            </a:r>
          </a:p>
        </p:txBody>
      </p:sp>
      <p:pic>
        <p:nvPicPr>
          <p:cNvPr id="33" name="Picture 32">
            <a:extLst>
              <a:ext uri="{FF2B5EF4-FFF2-40B4-BE49-F238E27FC236}">
                <a16:creationId xmlns:a16="http://schemas.microsoft.com/office/drawing/2014/main" id="{42C63727-45EA-4C8C-A222-F424C9A3CF46}"/>
              </a:ext>
            </a:extLst>
          </p:cNvPr>
          <p:cNvPicPr>
            <a:picLocks noChangeAspect="1"/>
          </p:cNvPicPr>
          <p:nvPr/>
        </p:nvPicPr>
        <p:blipFill>
          <a:blip r:embed="rId4">
            <a:duotone>
              <a:schemeClr val="bg2">
                <a:shade val="45000"/>
                <a:satMod val="135000"/>
              </a:schemeClr>
              <a:prstClr val="white"/>
            </a:duotone>
            <a:lum bright="33000"/>
          </a:blip>
          <a:stretch>
            <a:fillRect/>
          </a:stretch>
        </p:blipFill>
        <p:spPr>
          <a:xfrm>
            <a:off x="2246793" y="6254204"/>
            <a:ext cx="460663" cy="460663"/>
          </a:xfrm>
          <a:prstGeom prst="rect">
            <a:avLst/>
          </a:prstGeom>
        </p:spPr>
      </p:pic>
      <p:pic>
        <p:nvPicPr>
          <p:cNvPr id="34" name="Picture 33">
            <a:extLst>
              <a:ext uri="{FF2B5EF4-FFF2-40B4-BE49-F238E27FC236}">
                <a16:creationId xmlns:a16="http://schemas.microsoft.com/office/drawing/2014/main" id="{FE76470F-AD2A-44A1-8503-D42D30365CB2}"/>
              </a:ext>
            </a:extLst>
          </p:cNvPr>
          <p:cNvPicPr>
            <a:picLocks noChangeAspect="1"/>
          </p:cNvPicPr>
          <p:nvPr/>
        </p:nvPicPr>
        <p:blipFill>
          <a:blip r:embed="rId5">
            <a:duotone>
              <a:schemeClr val="bg2">
                <a:shade val="45000"/>
                <a:satMod val="135000"/>
              </a:schemeClr>
              <a:prstClr val="white"/>
            </a:duotone>
            <a:lum bright="100000"/>
          </a:blip>
          <a:stretch>
            <a:fillRect/>
          </a:stretch>
        </p:blipFill>
        <p:spPr>
          <a:xfrm>
            <a:off x="1009215" y="5567697"/>
            <a:ext cx="382288" cy="382288"/>
          </a:xfrm>
          <a:prstGeom prst="rect">
            <a:avLst/>
          </a:prstGeom>
        </p:spPr>
      </p:pic>
      <p:sp>
        <p:nvSpPr>
          <p:cNvPr id="30" name="Rectangle 29">
            <a:extLst>
              <a:ext uri="{FF2B5EF4-FFF2-40B4-BE49-F238E27FC236}">
                <a16:creationId xmlns:a16="http://schemas.microsoft.com/office/drawing/2014/main" id="{A190BF1A-3A93-451E-AF0C-C7DCAB5F546D}"/>
              </a:ext>
            </a:extLst>
          </p:cNvPr>
          <p:cNvSpPr/>
          <p:nvPr/>
        </p:nvSpPr>
        <p:spPr>
          <a:xfrm>
            <a:off x="269240" y="1584878"/>
            <a:ext cx="11208750" cy="461665"/>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664" fontAlgn="base">
              <a:spcBef>
                <a:spcPct val="0"/>
              </a:spcBef>
              <a:spcAft>
                <a:spcPct val="0"/>
              </a:spcAft>
            </a:pPr>
            <a:r>
              <a:rPr lang="en-US" sz="2400" dirty="0">
                <a:solidFill>
                  <a:srgbClr val="0072C6"/>
                </a:solidFill>
                <a:latin typeface="Segoe UI Light"/>
              </a:rPr>
              <a:t>Offers can be pivoted to the following key initiatives – tailor make to your solution</a:t>
            </a:r>
          </a:p>
        </p:txBody>
      </p:sp>
    </p:spTree>
    <p:extLst>
      <p:ext uri="{BB962C8B-B14F-4D97-AF65-F5344CB8AC3E}">
        <p14:creationId xmlns:p14="http://schemas.microsoft.com/office/powerpoint/2010/main" val="3674677392"/>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tx1"/>
                </a:solidFill>
              </a:rPr>
              <a:t>Key Influencers/Decision-makers</a:t>
            </a:r>
          </a:p>
        </p:txBody>
      </p:sp>
      <p:sp>
        <p:nvSpPr>
          <p:cNvPr id="5" name="Rectangle 4">
            <a:extLst>
              <a:ext uri="{FF2B5EF4-FFF2-40B4-BE49-F238E27FC236}">
                <a16:creationId xmlns:a16="http://schemas.microsoft.com/office/drawing/2014/main" id="{DA1863F4-A028-4469-B088-22EFC7F4E219}"/>
              </a:ext>
            </a:extLst>
          </p:cNvPr>
          <p:cNvSpPr/>
          <p:nvPr/>
        </p:nvSpPr>
        <p:spPr bwMode="auto">
          <a:xfrm>
            <a:off x="440486" y="1526468"/>
            <a:ext cx="3930483" cy="568180"/>
          </a:xfrm>
          <a:prstGeom prst="rect">
            <a:avLst/>
          </a:prstGeom>
          <a:solidFill>
            <a:srgbClr val="0070C0"/>
          </a:solidFill>
          <a:ln w="6350"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algn="ctr" defTabSz="672071" fontAlgn="base">
              <a:lnSpc>
                <a:spcPct val="150000"/>
              </a:lnSpc>
              <a:spcBef>
                <a:spcPct val="0"/>
              </a:spcBef>
              <a:spcAft>
                <a:spcPts val="441"/>
              </a:spcAft>
              <a:defRPr/>
            </a:pPr>
            <a:endParaRPr lang="en-US" sz="1800" kern="0" dirty="0">
              <a:solidFill>
                <a:srgbClr val="FFFFFF"/>
              </a:solidFill>
              <a:latin typeface="Segoe UI"/>
              <a:ea typeface=""/>
              <a:cs typeface="Segoe UI Semibold"/>
            </a:endParaRPr>
          </a:p>
        </p:txBody>
      </p:sp>
      <p:sp>
        <p:nvSpPr>
          <p:cNvPr id="6" name="Rectangle 5">
            <a:extLst>
              <a:ext uri="{FF2B5EF4-FFF2-40B4-BE49-F238E27FC236}">
                <a16:creationId xmlns:a16="http://schemas.microsoft.com/office/drawing/2014/main" id="{9A1C1C55-2CFD-4E17-81B1-37E137805201}"/>
              </a:ext>
            </a:extLst>
          </p:cNvPr>
          <p:cNvSpPr/>
          <p:nvPr/>
        </p:nvSpPr>
        <p:spPr bwMode="auto">
          <a:xfrm>
            <a:off x="4246323" y="1526468"/>
            <a:ext cx="7678445" cy="568180"/>
          </a:xfrm>
          <a:prstGeom prst="rect">
            <a:avLst/>
          </a:prstGeom>
          <a:solidFill>
            <a:srgbClr val="0070C0">
              <a:alpha val="53000"/>
            </a:srgbClr>
          </a:solidFill>
          <a:ln w="6350"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algn="ctr" defTabSz="672071" fontAlgn="base">
              <a:lnSpc>
                <a:spcPct val="150000"/>
              </a:lnSpc>
              <a:spcBef>
                <a:spcPct val="0"/>
              </a:spcBef>
              <a:spcAft>
                <a:spcPts val="441"/>
              </a:spcAft>
              <a:defRPr/>
            </a:pPr>
            <a:endParaRPr lang="en-US" sz="1800" kern="0" dirty="0">
              <a:solidFill>
                <a:srgbClr val="FFFFFF"/>
              </a:solidFill>
              <a:latin typeface="Segoe UI"/>
              <a:ea typeface=""/>
              <a:cs typeface="Segoe UI Semibold"/>
            </a:endParaRPr>
          </a:p>
        </p:txBody>
      </p:sp>
      <p:sp>
        <p:nvSpPr>
          <p:cNvPr id="13" name="TextBox 12">
            <a:extLst>
              <a:ext uri="{FF2B5EF4-FFF2-40B4-BE49-F238E27FC236}">
                <a16:creationId xmlns:a16="http://schemas.microsoft.com/office/drawing/2014/main" id="{1F1AB588-D533-4FEC-B5DD-C5D59ABA5D73}"/>
              </a:ext>
            </a:extLst>
          </p:cNvPr>
          <p:cNvSpPr txBox="1"/>
          <p:nvPr/>
        </p:nvSpPr>
        <p:spPr>
          <a:xfrm>
            <a:off x="4476774" y="1049413"/>
            <a:ext cx="5302990" cy="544765"/>
          </a:xfrm>
          <a:prstGeom prst="rect">
            <a:avLst/>
          </a:prstGeom>
          <a:noFill/>
        </p:spPr>
        <p:txBody>
          <a:bodyPr wrap="none" lIns="182880" tIns="146304" rIns="182880" bIns="146304" rtlCol="0">
            <a:spAutoFit/>
          </a:bodyPr>
          <a:lstStyle/>
          <a:p>
            <a:pPr>
              <a:lnSpc>
                <a:spcPct val="90000"/>
              </a:lnSpc>
              <a:spcAft>
                <a:spcPts val="600"/>
              </a:spcAft>
            </a:pPr>
            <a:r>
              <a:rPr lang="en-IN" b="1" dirty="0"/>
              <a:t>Primary Issue/Challenge this solution address</a:t>
            </a:r>
            <a:endParaRPr lang="en-IN" sz="2400" b="1"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E173F105-05E0-4D80-BA85-10D2AF4201F6}"/>
              </a:ext>
            </a:extLst>
          </p:cNvPr>
          <p:cNvSpPr txBox="1"/>
          <p:nvPr/>
        </p:nvSpPr>
        <p:spPr>
          <a:xfrm>
            <a:off x="222545" y="1097676"/>
            <a:ext cx="1583447" cy="954107"/>
          </a:xfrm>
          <a:prstGeom prst="rect">
            <a:avLst/>
          </a:prstGeom>
          <a:noFill/>
        </p:spPr>
        <p:txBody>
          <a:bodyPr wrap="none" lIns="182880" tIns="146304" rIns="182880" bIns="146304" rtlCol="0">
            <a:spAutoFit/>
          </a:bodyPr>
          <a:lstStyle/>
          <a:p>
            <a:pPr>
              <a:lnSpc>
                <a:spcPct val="90000"/>
              </a:lnSpc>
              <a:spcAft>
                <a:spcPts val="600"/>
              </a:spcAft>
            </a:pPr>
            <a:r>
              <a:rPr lang="en-IN" b="1" dirty="0"/>
              <a:t>Role/ Tittle</a:t>
            </a:r>
          </a:p>
          <a:p>
            <a:pPr>
              <a:lnSpc>
                <a:spcPct val="90000"/>
              </a:lnSpc>
              <a:spcAft>
                <a:spcPts val="600"/>
              </a:spcAft>
            </a:pPr>
            <a:endParaRPr lang="en-IN" sz="2400" b="1" dirty="0" err="1">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23057D5E-5908-4E6E-B079-A9D5DA414A2E}"/>
              </a:ext>
            </a:extLst>
          </p:cNvPr>
          <p:cNvSpPr txBox="1"/>
          <p:nvPr/>
        </p:nvSpPr>
        <p:spPr>
          <a:xfrm>
            <a:off x="370087" y="1553019"/>
            <a:ext cx="2593146" cy="544765"/>
          </a:xfrm>
          <a:prstGeom prst="rect">
            <a:avLst/>
          </a:prstGeom>
          <a:noFill/>
        </p:spPr>
        <p:txBody>
          <a:bodyPr wrap="none" lIns="182880" tIns="146304" rIns="182880" bIns="146304" rtlCol="0">
            <a:spAutoFit/>
          </a:bodyPr>
          <a:lstStyle/>
          <a:p>
            <a:pPr>
              <a:lnSpc>
                <a:spcPct val="90000"/>
              </a:lnSpc>
              <a:spcAft>
                <a:spcPts val="600"/>
              </a:spcAft>
            </a:pPr>
            <a:r>
              <a:rPr lang="en-IN" dirty="0"/>
              <a:t>Minister of education </a:t>
            </a:r>
            <a:endParaRPr lang="en-IN" sz="2400" dirty="0">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58F774CA-F11E-4F4B-B221-F89CB831CAF0}"/>
              </a:ext>
            </a:extLst>
          </p:cNvPr>
          <p:cNvSpPr txBox="1"/>
          <p:nvPr/>
        </p:nvSpPr>
        <p:spPr>
          <a:xfrm>
            <a:off x="4370969" y="1549883"/>
            <a:ext cx="7447993" cy="544765"/>
          </a:xfrm>
          <a:prstGeom prst="rect">
            <a:avLst/>
          </a:prstGeom>
          <a:noFill/>
        </p:spPr>
        <p:txBody>
          <a:bodyPr wrap="square" lIns="182880" tIns="146304" rIns="182880" bIns="146304" rtlCol="0">
            <a:spAutoFit/>
          </a:bodyPr>
          <a:lstStyle/>
          <a:p>
            <a:pPr>
              <a:lnSpc>
                <a:spcPct val="90000"/>
              </a:lnSpc>
              <a:spcAft>
                <a:spcPts val="600"/>
              </a:spcAft>
            </a:pPr>
            <a:r>
              <a:rPr lang="en-IN" dirty="0"/>
              <a:t>Improving their international rankings such OECD PISA test</a:t>
            </a:r>
            <a:endParaRPr lang="en-IN" sz="2400" dirty="0">
              <a:gradFill>
                <a:gsLst>
                  <a:gs pos="2917">
                    <a:schemeClr val="tx1"/>
                  </a:gs>
                  <a:gs pos="30000">
                    <a:schemeClr val="tx1"/>
                  </a:gs>
                </a:gsLst>
                <a:lin ang="5400000" scaled="0"/>
              </a:gradFill>
            </a:endParaRPr>
          </a:p>
        </p:txBody>
      </p:sp>
      <p:sp>
        <p:nvSpPr>
          <p:cNvPr id="17" name="Rectangle 16">
            <a:extLst>
              <a:ext uri="{FF2B5EF4-FFF2-40B4-BE49-F238E27FC236}">
                <a16:creationId xmlns:a16="http://schemas.microsoft.com/office/drawing/2014/main" id="{869B9CCA-8815-4AB3-A4A8-950FBEA8F8B8}"/>
              </a:ext>
            </a:extLst>
          </p:cNvPr>
          <p:cNvSpPr/>
          <p:nvPr/>
        </p:nvSpPr>
        <p:spPr bwMode="auto">
          <a:xfrm>
            <a:off x="441415" y="2142522"/>
            <a:ext cx="3929554" cy="817480"/>
          </a:xfrm>
          <a:prstGeom prst="rect">
            <a:avLst/>
          </a:prstGeom>
          <a:solidFill>
            <a:srgbClr val="0070C0"/>
          </a:solidFill>
          <a:ln w="6350"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algn="ctr" defTabSz="672071" fontAlgn="base">
              <a:lnSpc>
                <a:spcPct val="150000"/>
              </a:lnSpc>
              <a:spcBef>
                <a:spcPct val="0"/>
              </a:spcBef>
              <a:spcAft>
                <a:spcPts val="441"/>
              </a:spcAft>
              <a:defRPr/>
            </a:pPr>
            <a:endParaRPr lang="en-US" sz="1800" kern="0" dirty="0">
              <a:solidFill>
                <a:srgbClr val="FFFFFF"/>
              </a:solidFill>
              <a:latin typeface="Segoe UI"/>
              <a:ea typeface=""/>
              <a:cs typeface="Segoe UI Semibold"/>
            </a:endParaRPr>
          </a:p>
        </p:txBody>
      </p:sp>
      <p:sp>
        <p:nvSpPr>
          <p:cNvPr id="18" name="Rectangle 17">
            <a:extLst>
              <a:ext uri="{FF2B5EF4-FFF2-40B4-BE49-F238E27FC236}">
                <a16:creationId xmlns:a16="http://schemas.microsoft.com/office/drawing/2014/main" id="{9F56A910-1522-40BF-A859-0A1B19A94D88}"/>
              </a:ext>
            </a:extLst>
          </p:cNvPr>
          <p:cNvSpPr/>
          <p:nvPr/>
        </p:nvSpPr>
        <p:spPr bwMode="auto">
          <a:xfrm>
            <a:off x="4370969" y="2142522"/>
            <a:ext cx="7583367" cy="817480"/>
          </a:xfrm>
          <a:prstGeom prst="rect">
            <a:avLst/>
          </a:prstGeom>
          <a:solidFill>
            <a:srgbClr val="0070C0">
              <a:alpha val="53000"/>
            </a:srgbClr>
          </a:solidFill>
          <a:ln w="6350"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algn="ctr" defTabSz="672071" fontAlgn="base">
              <a:lnSpc>
                <a:spcPct val="150000"/>
              </a:lnSpc>
              <a:spcBef>
                <a:spcPct val="0"/>
              </a:spcBef>
              <a:spcAft>
                <a:spcPts val="441"/>
              </a:spcAft>
              <a:defRPr/>
            </a:pPr>
            <a:endParaRPr lang="en-US" sz="1800" kern="0" dirty="0">
              <a:solidFill>
                <a:srgbClr val="FFFFFF"/>
              </a:solidFill>
              <a:latin typeface="Segoe UI"/>
              <a:ea typeface=""/>
              <a:cs typeface="Segoe UI Semibold"/>
            </a:endParaRPr>
          </a:p>
        </p:txBody>
      </p:sp>
      <p:sp>
        <p:nvSpPr>
          <p:cNvPr id="19" name="TextBox 18">
            <a:extLst>
              <a:ext uri="{FF2B5EF4-FFF2-40B4-BE49-F238E27FC236}">
                <a16:creationId xmlns:a16="http://schemas.microsoft.com/office/drawing/2014/main" id="{47461AA3-3350-41DC-BB1E-2D3A9B35ADF3}"/>
              </a:ext>
            </a:extLst>
          </p:cNvPr>
          <p:cNvSpPr txBox="1"/>
          <p:nvPr/>
        </p:nvSpPr>
        <p:spPr>
          <a:xfrm>
            <a:off x="353356" y="2238523"/>
            <a:ext cx="3562385" cy="544765"/>
          </a:xfrm>
          <a:prstGeom prst="rect">
            <a:avLst/>
          </a:prstGeom>
          <a:noFill/>
        </p:spPr>
        <p:txBody>
          <a:bodyPr wrap="none" lIns="182880" tIns="146304" rIns="182880" bIns="146304" rtlCol="0">
            <a:spAutoFit/>
          </a:bodyPr>
          <a:lstStyle/>
          <a:p>
            <a:pPr>
              <a:lnSpc>
                <a:spcPct val="90000"/>
              </a:lnSpc>
              <a:spcAft>
                <a:spcPts val="600"/>
              </a:spcAft>
            </a:pPr>
            <a:r>
              <a:rPr lang="en-IN" dirty="0"/>
              <a:t>State Department of Education </a:t>
            </a:r>
            <a:endParaRPr lang="en-IN" sz="2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B780FBC3-5347-42D3-8F0D-B4ED1736FBA8}"/>
              </a:ext>
            </a:extLst>
          </p:cNvPr>
          <p:cNvSpPr txBox="1"/>
          <p:nvPr/>
        </p:nvSpPr>
        <p:spPr>
          <a:xfrm>
            <a:off x="4421688" y="2165937"/>
            <a:ext cx="7264005" cy="794064"/>
          </a:xfrm>
          <a:prstGeom prst="rect">
            <a:avLst/>
          </a:prstGeom>
          <a:noFill/>
        </p:spPr>
        <p:txBody>
          <a:bodyPr wrap="square" lIns="182880" tIns="146304" rIns="182880" bIns="146304" rtlCol="0">
            <a:spAutoFit/>
          </a:bodyPr>
          <a:lstStyle/>
          <a:p>
            <a:pPr>
              <a:lnSpc>
                <a:spcPct val="90000"/>
              </a:lnSpc>
              <a:spcAft>
                <a:spcPts val="600"/>
              </a:spcAft>
            </a:pPr>
            <a:r>
              <a:rPr lang="en-IN" dirty="0"/>
              <a:t>Equipping school superintendents with what they need drive better outcomes for students </a:t>
            </a:r>
            <a:endParaRPr lang="en-IN" sz="2400" dirty="0">
              <a:gradFill>
                <a:gsLst>
                  <a:gs pos="2917">
                    <a:schemeClr val="tx1"/>
                  </a:gs>
                  <a:gs pos="30000">
                    <a:schemeClr val="tx1"/>
                  </a:gs>
                </a:gsLst>
                <a:lin ang="5400000" scaled="0"/>
              </a:gradFill>
            </a:endParaRPr>
          </a:p>
        </p:txBody>
      </p:sp>
      <p:sp>
        <p:nvSpPr>
          <p:cNvPr id="28" name="Rectangle 27">
            <a:extLst>
              <a:ext uri="{FF2B5EF4-FFF2-40B4-BE49-F238E27FC236}">
                <a16:creationId xmlns:a16="http://schemas.microsoft.com/office/drawing/2014/main" id="{42957A91-931D-4F01-B5DB-43A6F8B504B5}"/>
              </a:ext>
            </a:extLst>
          </p:cNvPr>
          <p:cNvSpPr/>
          <p:nvPr/>
        </p:nvSpPr>
        <p:spPr bwMode="auto">
          <a:xfrm>
            <a:off x="430039" y="3019376"/>
            <a:ext cx="3940930" cy="1066778"/>
          </a:xfrm>
          <a:prstGeom prst="rect">
            <a:avLst/>
          </a:prstGeom>
          <a:solidFill>
            <a:srgbClr val="0070C0"/>
          </a:solidFill>
          <a:ln w="6350"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algn="ctr" defTabSz="672071" fontAlgn="base">
              <a:lnSpc>
                <a:spcPct val="150000"/>
              </a:lnSpc>
              <a:spcBef>
                <a:spcPct val="0"/>
              </a:spcBef>
              <a:spcAft>
                <a:spcPts val="441"/>
              </a:spcAft>
              <a:defRPr/>
            </a:pPr>
            <a:endParaRPr lang="en-US" sz="1800" kern="0" dirty="0">
              <a:solidFill>
                <a:srgbClr val="FFFFFF"/>
              </a:solidFill>
              <a:latin typeface="Segoe UI"/>
              <a:ea typeface=""/>
              <a:cs typeface="Segoe UI Semibold"/>
            </a:endParaRPr>
          </a:p>
        </p:txBody>
      </p:sp>
      <p:sp>
        <p:nvSpPr>
          <p:cNvPr id="29" name="Rectangle 28">
            <a:extLst>
              <a:ext uri="{FF2B5EF4-FFF2-40B4-BE49-F238E27FC236}">
                <a16:creationId xmlns:a16="http://schemas.microsoft.com/office/drawing/2014/main" id="{283244F3-394C-45E8-83DC-BA490EEDFD91}"/>
              </a:ext>
            </a:extLst>
          </p:cNvPr>
          <p:cNvSpPr/>
          <p:nvPr/>
        </p:nvSpPr>
        <p:spPr bwMode="auto">
          <a:xfrm>
            <a:off x="4246323" y="3019376"/>
            <a:ext cx="7696637" cy="1066778"/>
          </a:xfrm>
          <a:prstGeom prst="rect">
            <a:avLst/>
          </a:prstGeom>
          <a:solidFill>
            <a:srgbClr val="0070C0">
              <a:alpha val="53000"/>
            </a:srgbClr>
          </a:solidFill>
          <a:ln w="6350"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algn="ctr" defTabSz="672071" fontAlgn="base">
              <a:lnSpc>
                <a:spcPct val="150000"/>
              </a:lnSpc>
              <a:spcBef>
                <a:spcPct val="0"/>
              </a:spcBef>
              <a:spcAft>
                <a:spcPts val="441"/>
              </a:spcAft>
              <a:defRPr/>
            </a:pPr>
            <a:endParaRPr lang="en-US" sz="1800" kern="0" dirty="0">
              <a:solidFill>
                <a:srgbClr val="FFFFFF"/>
              </a:solidFill>
              <a:latin typeface="Segoe UI"/>
              <a:ea typeface=""/>
              <a:cs typeface="Segoe UI Semibold"/>
            </a:endParaRPr>
          </a:p>
        </p:txBody>
      </p:sp>
      <p:sp>
        <p:nvSpPr>
          <p:cNvPr id="30" name="TextBox 29">
            <a:extLst>
              <a:ext uri="{FF2B5EF4-FFF2-40B4-BE49-F238E27FC236}">
                <a16:creationId xmlns:a16="http://schemas.microsoft.com/office/drawing/2014/main" id="{957D478C-E520-4F00-A518-C10EA490EE1B}"/>
              </a:ext>
            </a:extLst>
          </p:cNvPr>
          <p:cNvSpPr txBox="1"/>
          <p:nvPr/>
        </p:nvSpPr>
        <p:spPr>
          <a:xfrm>
            <a:off x="341980" y="3115377"/>
            <a:ext cx="1999393" cy="544765"/>
          </a:xfrm>
          <a:prstGeom prst="rect">
            <a:avLst/>
          </a:prstGeom>
          <a:noFill/>
        </p:spPr>
        <p:txBody>
          <a:bodyPr wrap="none" lIns="182880" tIns="146304" rIns="182880" bIns="146304" rtlCol="0">
            <a:spAutoFit/>
          </a:bodyPr>
          <a:lstStyle/>
          <a:p>
            <a:pPr>
              <a:lnSpc>
                <a:spcPct val="90000"/>
              </a:lnSpc>
              <a:spcAft>
                <a:spcPts val="600"/>
              </a:spcAft>
            </a:pPr>
            <a:r>
              <a:rPr lang="en-IN" dirty="0"/>
              <a:t>Superintendent </a:t>
            </a:r>
            <a:endParaRPr lang="en-IN" sz="2400" dirty="0">
              <a:gradFill>
                <a:gsLst>
                  <a:gs pos="2917">
                    <a:schemeClr val="tx1"/>
                  </a:gs>
                  <a:gs pos="30000">
                    <a:schemeClr val="tx1"/>
                  </a:gs>
                </a:gsLst>
                <a:lin ang="5400000" scaled="0"/>
              </a:gradFill>
            </a:endParaRPr>
          </a:p>
        </p:txBody>
      </p:sp>
      <p:sp>
        <p:nvSpPr>
          <p:cNvPr id="31" name="TextBox 30">
            <a:extLst>
              <a:ext uri="{FF2B5EF4-FFF2-40B4-BE49-F238E27FC236}">
                <a16:creationId xmlns:a16="http://schemas.microsoft.com/office/drawing/2014/main" id="{A3D3AC0C-FAB9-40DE-BDEC-27D1E8314F2E}"/>
              </a:ext>
            </a:extLst>
          </p:cNvPr>
          <p:cNvSpPr txBox="1"/>
          <p:nvPr/>
        </p:nvSpPr>
        <p:spPr>
          <a:xfrm>
            <a:off x="4473485" y="3042791"/>
            <a:ext cx="7063046" cy="1043363"/>
          </a:xfrm>
          <a:prstGeom prst="rect">
            <a:avLst/>
          </a:prstGeom>
          <a:noFill/>
        </p:spPr>
        <p:txBody>
          <a:bodyPr wrap="square" lIns="182880" tIns="146304" rIns="182880" bIns="146304" rtlCol="0">
            <a:spAutoFit/>
          </a:bodyPr>
          <a:lstStyle/>
          <a:p>
            <a:pPr>
              <a:lnSpc>
                <a:spcPct val="90000"/>
              </a:lnSpc>
              <a:spcAft>
                <a:spcPts val="600"/>
              </a:spcAft>
            </a:pPr>
            <a:r>
              <a:rPr lang="en-IN" dirty="0"/>
              <a:t>Managing shrinking budgets, technology challenges  and complaints man dates while still addressing student retention and preventing dropouts </a:t>
            </a:r>
            <a:endParaRPr lang="en-IN" sz="2400" dirty="0">
              <a:gradFill>
                <a:gsLst>
                  <a:gs pos="2917">
                    <a:schemeClr val="tx1"/>
                  </a:gs>
                  <a:gs pos="30000">
                    <a:schemeClr val="tx1"/>
                  </a:gs>
                </a:gsLst>
                <a:lin ang="5400000" scaled="0"/>
              </a:gradFill>
            </a:endParaRPr>
          </a:p>
        </p:txBody>
      </p:sp>
      <p:sp>
        <p:nvSpPr>
          <p:cNvPr id="32" name="Rectangle 31">
            <a:extLst>
              <a:ext uri="{FF2B5EF4-FFF2-40B4-BE49-F238E27FC236}">
                <a16:creationId xmlns:a16="http://schemas.microsoft.com/office/drawing/2014/main" id="{8CD895C7-5F9A-4EDB-A791-BC3301C11B7F}"/>
              </a:ext>
            </a:extLst>
          </p:cNvPr>
          <p:cNvSpPr/>
          <p:nvPr/>
        </p:nvSpPr>
        <p:spPr bwMode="auto">
          <a:xfrm>
            <a:off x="430039" y="4136244"/>
            <a:ext cx="3940931" cy="1262476"/>
          </a:xfrm>
          <a:prstGeom prst="rect">
            <a:avLst/>
          </a:prstGeom>
          <a:solidFill>
            <a:srgbClr val="0070C0"/>
          </a:solidFill>
          <a:ln w="6350"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algn="ctr" defTabSz="672071" fontAlgn="base">
              <a:lnSpc>
                <a:spcPct val="150000"/>
              </a:lnSpc>
              <a:spcBef>
                <a:spcPct val="0"/>
              </a:spcBef>
              <a:spcAft>
                <a:spcPts val="441"/>
              </a:spcAft>
              <a:defRPr/>
            </a:pPr>
            <a:endParaRPr lang="en-US" sz="1800" kern="0" dirty="0">
              <a:solidFill>
                <a:srgbClr val="FFFFFF"/>
              </a:solidFill>
              <a:latin typeface="Segoe UI"/>
              <a:ea typeface=""/>
              <a:cs typeface="Segoe UI Semibold"/>
            </a:endParaRPr>
          </a:p>
        </p:txBody>
      </p:sp>
      <p:sp>
        <p:nvSpPr>
          <p:cNvPr id="33" name="Rectangle 32">
            <a:extLst>
              <a:ext uri="{FF2B5EF4-FFF2-40B4-BE49-F238E27FC236}">
                <a16:creationId xmlns:a16="http://schemas.microsoft.com/office/drawing/2014/main" id="{14D43A5F-3A81-4C1C-85CF-72E488ADCA1A}"/>
              </a:ext>
            </a:extLst>
          </p:cNvPr>
          <p:cNvSpPr/>
          <p:nvPr/>
        </p:nvSpPr>
        <p:spPr bwMode="auto">
          <a:xfrm>
            <a:off x="4370969" y="4136244"/>
            <a:ext cx="7547877" cy="1262476"/>
          </a:xfrm>
          <a:prstGeom prst="rect">
            <a:avLst/>
          </a:prstGeom>
          <a:solidFill>
            <a:srgbClr val="0070C0">
              <a:alpha val="53000"/>
            </a:srgbClr>
          </a:solidFill>
          <a:ln w="6350"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algn="ctr" defTabSz="672071" fontAlgn="base">
              <a:lnSpc>
                <a:spcPct val="150000"/>
              </a:lnSpc>
              <a:spcBef>
                <a:spcPct val="0"/>
              </a:spcBef>
              <a:spcAft>
                <a:spcPts val="441"/>
              </a:spcAft>
              <a:defRPr/>
            </a:pPr>
            <a:endParaRPr lang="en-US" sz="1800" kern="0" dirty="0">
              <a:solidFill>
                <a:srgbClr val="FFFFFF"/>
              </a:solidFill>
              <a:latin typeface="Segoe UI"/>
              <a:ea typeface=""/>
              <a:cs typeface="Segoe UI Semibold"/>
            </a:endParaRPr>
          </a:p>
        </p:txBody>
      </p:sp>
      <p:sp>
        <p:nvSpPr>
          <p:cNvPr id="34" name="TextBox 33">
            <a:extLst>
              <a:ext uri="{FF2B5EF4-FFF2-40B4-BE49-F238E27FC236}">
                <a16:creationId xmlns:a16="http://schemas.microsoft.com/office/drawing/2014/main" id="{70EDA47A-2BFD-4541-AF7F-9A5E30E07C66}"/>
              </a:ext>
            </a:extLst>
          </p:cNvPr>
          <p:cNvSpPr txBox="1"/>
          <p:nvPr/>
        </p:nvSpPr>
        <p:spPr>
          <a:xfrm>
            <a:off x="367970" y="4232245"/>
            <a:ext cx="2052678" cy="544765"/>
          </a:xfrm>
          <a:prstGeom prst="rect">
            <a:avLst/>
          </a:prstGeom>
          <a:noFill/>
        </p:spPr>
        <p:txBody>
          <a:bodyPr wrap="none" lIns="182880" tIns="146304" rIns="182880" bIns="146304" rtlCol="0">
            <a:spAutoFit/>
          </a:bodyPr>
          <a:lstStyle/>
          <a:p>
            <a:pPr>
              <a:lnSpc>
                <a:spcPct val="90000"/>
              </a:lnSpc>
              <a:spcAft>
                <a:spcPts val="600"/>
              </a:spcAft>
            </a:pPr>
            <a:r>
              <a:rPr lang="en-IN" dirty="0"/>
              <a:t>School principal </a:t>
            </a:r>
            <a:endParaRPr lang="en-IN" sz="2400" dirty="0">
              <a:gradFill>
                <a:gsLst>
                  <a:gs pos="2917">
                    <a:schemeClr val="tx1"/>
                  </a:gs>
                  <a:gs pos="30000">
                    <a:schemeClr val="tx1"/>
                  </a:gs>
                </a:gsLst>
                <a:lin ang="5400000" scaled="0"/>
              </a:gradFill>
            </a:endParaRPr>
          </a:p>
        </p:txBody>
      </p:sp>
      <p:sp>
        <p:nvSpPr>
          <p:cNvPr id="35" name="TextBox 34">
            <a:extLst>
              <a:ext uri="{FF2B5EF4-FFF2-40B4-BE49-F238E27FC236}">
                <a16:creationId xmlns:a16="http://schemas.microsoft.com/office/drawing/2014/main" id="{D6B5CA1D-C314-441E-ACFB-28A6ABF34F2D}"/>
              </a:ext>
            </a:extLst>
          </p:cNvPr>
          <p:cNvSpPr txBox="1"/>
          <p:nvPr/>
        </p:nvSpPr>
        <p:spPr>
          <a:xfrm>
            <a:off x="4461897" y="4097029"/>
            <a:ext cx="7063046" cy="1403461"/>
          </a:xfrm>
          <a:prstGeom prst="rect">
            <a:avLst/>
          </a:prstGeom>
          <a:noFill/>
        </p:spPr>
        <p:txBody>
          <a:bodyPr wrap="square" lIns="182880" tIns="146304" rIns="182880" bIns="146304" rtlCol="0">
            <a:spAutoFit/>
          </a:bodyPr>
          <a:lstStyle/>
          <a:p>
            <a:r>
              <a:rPr lang="en-IN" dirty="0"/>
              <a:t>Having easy access to the right data take informed action to target </a:t>
            </a:r>
            <a:r>
              <a:rPr lang="en-IN" dirty="0" err="1"/>
              <a:t>inteventions</a:t>
            </a:r>
            <a:r>
              <a:rPr lang="en-IN" dirty="0"/>
              <a:t> and resources to improve teacher practice and student outcomes. Easily share insights with students, Parents, teachers, schools and districts administrators .</a:t>
            </a:r>
          </a:p>
        </p:txBody>
      </p:sp>
      <p:sp>
        <p:nvSpPr>
          <p:cNvPr id="39" name="Rectangle 38">
            <a:extLst>
              <a:ext uri="{FF2B5EF4-FFF2-40B4-BE49-F238E27FC236}">
                <a16:creationId xmlns:a16="http://schemas.microsoft.com/office/drawing/2014/main" id="{576D80C3-37B6-44DF-9F32-A6B276ED2B85}"/>
              </a:ext>
            </a:extLst>
          </p:cNvPr>
          <p:cNvSpPr/>
          <p:nvPr/>
        </p:nvSpPr>
        <p:spPr bwMode="auto">
          <a:xfrm>
            <a:off x="430040" y="5453562"/>
            <a:ext cx="3940929" cy="1097550"/>
          </a:xfrm>
          <a:prstGeom prst="rect">
            <a:avLst/>
          </a:prstGeom>
          <a:solidFill>
            <a:srgbClr val="0070C0"/>
          </a:solidFill>
          <a:ln w="6350"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algn="ctr" defTabSz="672071" fontAlgn="base">
              <a:lnSpc>
                <a:spcPct val="150000"/>
              </a:lnSpc>
              <a:spcBef>
                <a:spcPct val="0"/>
              </a:spcBef>
              <a:spcAft>
                <a:spcPts val="441"/>
              </a:spcAft>
              <a:defRPr/>
            </a:pPr>
            <a:endParaRPr lang="en-US" sz="1800" kern="0" dirty="0">
              <a:solidFill>
                <a:srgbClr val="FFFFFF"/>
              </a:solidFill>
              <a:latin typeface="Segoe UI"/>
              <a:ea typeface=""/>
              <a:cs typeface="Segoe UI Semibold"/>
            </a:endParaRPr>
          </a:p>
        </p:txBody>
      </p:sp>
      <p:sp>
        <p:nvSpPr>
          <p:cNvPr id="40" name="Rectangle 39">
            <a:extLst>
              <a:ext uri="{FF2B5EF4-FFF2-40B4-BE49-F238E27FC236}">
                <a16:creationId xmlns:a16="http://schemas.microsoft.com/office/drawing/2014/main" id="{70FC29A4-ABA8-41A1-BB78-D4095CE04D0F}"/>
              </a:ext>
            </a:extLst>
          </p:cNvPr>
          <p:cNvSpPr/>
          <p:nvPr/>
        </p:nvSpPr>
        <p:spPr bwMode="auto">
          <a:xfrm>
            <a:off x="4370969" y="5453562"/>
            <a:ext cx="7562491" cy="1097550"/>
          </a:xfrm>
          <a:prstGeom prst="rect">
            <a:avLst/>
          </a:prstGeom>
          <a:solidFill>
            <a:srgbClr val="0070C0">
              <a:alpha val="53000"/>
            </a:srgbClr>
          </a:solidFill>
          <a:ln w="6350"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algn="ctr" defTabSz="672071" fontAlgn="base">
              <a:lnSpc>
                <a:spcPct val="150000"/>
              </a:lnSpc>
              <a:spcBef>
                <a:spcPct val="0"/>
              </a:spcBef>
              <a:spcAft>
                <a:spcPts val="441"/>
              </a:spcAft>
              <a:defRPr/>
            </a:pPr>
            <a:endParaRPr lang="en-US" sz="1800" kern="0" dirty="0">
              <a:solidFill>
                <a:srgbClr val="FFFFFF"/>
              </a:solidFill>
              <a:latin typeface="Segoe UI"/>
              <a:ea typeface=""/>
              <a:cs typeface="Segoe UI Semibold"/>
            </a:endParaRPr>
          </a:p>
        </p:txBody>
      </p:sp>
      <p:sp>
        <p:nvSpPr>
          <p:cNvPr id="41" name="TextBox 40">
            <a:extLst>
              <a:ext uri="{FF2B5EF4-FFF2-40B4-BE49-F238E27FC236}">
                <a16:creationId xmlns:a16="http://schemas.microsoft.com/office/drawing/2014/main" id="{648C2256-0457-4499-9944-F186EE7ECE09}"/>
              </a:ext>
            </a:extLst>
          </p:cNvPr>
          <p:cNvSpPr txBox="1"/>
          <p:nvPr/>
        </p:nvSpPr>
        <p:spPr>
          <a:xfrm>
            <a:off x="395110" y="5549563"/>
            <a:ext cx="3357009" cy="544765"/>
          </a:xfrm>
          <a:prstGeom prst="rect">
            <a:avLst/>
          </a:prstGeom>
          <a:noFill/>
        </p:spPr>
        <p:txBody>
          <a:bodyPr wrap="none" lIns="182880" tIns="146304" rIns="182880" bIns="146304" rtlCol="0">
            <a:spAutoFit/>
          </a:bodyPr>
          <a:lstStyle/>
          <a:p>
            <a:pPr>
              <a:lnSpc>
                <a:spcPct val="90000"/>
              </a:lnSpc>
              <a:spcAft>
                <a:spcPts val="600"/>
              </a:spcAft>
            </a:pPr>
            <a:r>
              <a:rPr lang="en-IN" dirty="0"/>
              <a:t>IT Department Director/ CTO </a:t>
            </a:r>
            <a:endParaRPr lang="en-IN" sz="2400" dirty="0">
              <a:gradFill>
                <a:gsLst>
                  <a:gs pos="2917">
                    <a:schemeClr val="tx1"/>
                  </a:gs>
                  <a:gs pos="30000">
                    <a:schemeClr val="tx1"/>
                  </a:gs>
                </a:gsLst>
                <a:lin ang="5400000" scaled="0"/>
              </a:gradFill>
            </a:endParaRPr>
          </a:p>
        </p:txBody>
      </p:sp>
      <p:sp>
        <p:nvSpPr>
          <p:cNvPr id="42" name="TextBox 41">
            <a:extLst>
              <a:ext uri="{FF2B5EF4-FFF2-40B4-BE49-F238E27FC236}">
                <a16:creationId xmlns:a16="http://schemas.microsoft.com/office/drawing/2014/main" id="{76ABAEC7-B7D9-4143-A1D4-F721BD519892}"/>
              </a:ext>
            </a:extLst>
          </p:cNvPr>
          <p:cNvSpPr txBox="1"/>
          <p:nvPr/>
        </p:nvSpPr>
        <p:spPr>
          <a:xfrm>
            <a:off x="4489037" y="5414347"/>
            <a:ext cx="7063046" cy="1403461"/>
          </a:xfrm>
          <a:prstGeom prst="rect">
            <a:avLst/>
          </a:prstGeom>
          <a:noFill/>
        </p:spPr>
        <p:txBody>
          <a:bodyPr wrap="square" lIns="182880" tIns="146304" rIns="182880" bIns="146304" rtlCol="0">
            <a:spAutoFit/>
          </a:bodyPr>
          <a:lstStyle/>
          <a:p>
            <a:r>
              <a:rPr lang="en-IN" dirty="0"/>
              <a:t>Ensuring business leaders have the tools necessary to easily track and respond to key indicator having to do with student performance </a:t>
            </a:r>
          </a:p>
          <a:p>
            <a:r>
              <a:rPr lang="en-IN" dirty="0"/>
              <a:t> </a:t>
            </a:r>
          </a:p>
        </p:txBody>
      </p:sp>
    </p:spTree>
    <p:extLst>
      <p:ext uri="{BB962C8B-B14F-4D97-AF65-F5344CB8AC3E}">
        <p14:creationId xmlns:p14="http://schemas.microsoft.com/office/powerpoint/2010/main" val="17010252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9" r:link="rId10" cstate="screen">
            <a:alphaModFix/>
            <a:extLst>
              <a:ext uri="{28A0092B-C50C-407E-A947-70E740481C1C}">
                <a14:useLocalDpi xmlns:a14="http://schemas.microsoft.com/office/drawing/2010/main"/>
              </a:ext>
            </a:extLst>
          </a:blip>
          <a:srcRect l="6466" t="18377"/>
          <a:stretch/>
        </p:blipFill>
        <p:spPr>
          <a:xfrm flipH="1">
            <a:off x="1586" y="-1"/>
            <a:ext cx="12190414" cy="6946105"/>
          </a:xfrm>
          <a:prstGeom prst="rect">
            <a:avLst/>
          </a:prstGeom>
        </p:spPr>
      </p:pic>
      <p:sp>
        <p:nvSpPr>
          <p:cNvPr id="82" name="Rectangle 81"/>
          <p:cNvSpPr/>
          <p:nvPr/>
        </p:nvSpPr>
        <p:spPr>
          <a:xfrm rot="10800000">
            <a:off x="1586" y="894"/>
            <a:ext cx="12185652" cy="2900607"/>
          </a:xfrm>
          <a:prstGeom prst="rect">
            <a:avLst/>
          </a:prstGeom>
          <a:gradFill>
            <a:gsLst>
              <a:gs pos="3000">
                <a:schemeClr val="bg1">
                  <a:alpha val="0"/>
                </a:schemeClr>
              </a:gs>
              <a:gs pos="65000">
                <a:schemeClr val="bg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081" tIns="182832" rIns="457081" bIns="182832" rtlCol="0" anchor="b"/>
          <a:lstStyle/>
          <a:p>
            <a:pPr algn="r" defTabSz="913973">
              <a:lnSpc>
                <a:spcPts val="1200"/>
              </a:lnSpc>
            </a:pPr>
            <a:br>
              <a:rPr lang="en-US" sz="1999" i="1" dirty="0">
                <a:solidFill>
                  <a:prstClr val="white"/>
                </a:solidFill>
                <a:ea typeface="Segoe UI" pitchFamily="34" charset="0"/>
                <a:cs typeface="Segoe UI" pitchFamily="34" charset="0"/>
              </a:rPr>
            </a:br>
            <a:endParaRPr lang="da-DK" sz="1600" dirty="0">
              <a:solidFill>
                <a:prstClr val="white"/>
              </a:solidFill>
              <a:ea typeface="Segoe UI" pitchFamily="34" charset="0"/>
              <a:cs typeface="Segoe UI" pitchFamily="34" charset="0"/>
            </a:endParaRPr>
          </a:p>
        </p:txBody>
      </p:sp>
      <p:grpSp>
        <p:nvGrpSpPr>
          <p:cNvPr id="37" name="Group 36"/>
          <p:cNvGrpSpPr/>
          <p:nvPr/>
        </p:nvGrpSpPr>
        <p:grpSpPr>
          <a:xfrm>
            <a:off x="4677551" y="1433802"/>
            <a:ext cx="2514600" cy="2514600"/>
            <a:chOff x="3576381" y="2767412"/>
            <a:chExt cx="2514600" cy="2514600"/>
          </a:xfrm>
        </p:grpSpPr>
        <p:sp>
          <p:nvSpPr>
            <p:cNvPr id="38" name="Freeform 5"/>
            <p:cNvSpPr>
              <a:spLocks noEditPoints="1"/>
            </p:cNvSpPr>
            <p:nvPr/>
          </p:nvSpPr>
          <p:spPr bwMode="auto">
            <a:xfrm>
              <a:off x="3576381" y="2767412"/>
              <a:ext cx="2514600" cy="2514600"/>
            </a:xfrm>
            <a:custGeom>
              <a:avLst/>
              <a:gdLst>
                <a:gd name="T0" fmla="*/ 130 w 776"/>
                <a:gd name="T1" fmla="*/ 388 h 776"/>
                <a:gd name="T2" fmla="*/ 130 w 776"/>
                <a:gd name="T3" fmla="*/ 388 h 776"/>
                <a:gd name="T4" fmla="*/ 388 w 776"/>
                <a:gd name="T5" fmla="*/ 130 h 776"/>
                <a:gd name="T6" fmla="*/ 646 w 776"/>
                <a:gd name="T7" fmla="*/ 388 h 776"/>
                <a:gd name="T8" fmla="*/ 646 w 776"/>
                <a:gd name="T9" fmla="*/ 388 h 776"/>
                <a:gd name="T10" fmla="*/ 646 w 776"/>
                <a:gd name="T11" fmla="*/ 388 h 776"/>
                <a:gd name="T12" fmla="*/ 388 w 776"/>
                <a:gd name="T13" fmla="*/ 646 h 776"/>
                <a:gd name="T14" fmla="*/ 130 w 776"/>
                <a:gd name="T15" fmla="*/ 388 h 776"/>
                <a:gd name="T16" fmla="*/ 130 w 776"/>
                <a:gd name="T17" fmla="*/ 388 h 776"/>
                <a:gd name="T18" fmla="*/ 388 w 776"/>
                <a:gd name="T19" fmla="*/ 0 h 776"/>
                <a:gd name="T20" fmla="*/ 0 w 776"/>
                <a:gd name="T21" fmla="*/ 388 h 776"/>
                <a:gd name="T22" fmla="*/ 388 w 776"/>
                <a:gd name="T23" fmla="*/ 776 h 776"/>
                <a:gd name="T24" fmla="*/ 776 w 776"/>
                <a:gd name="T25" fmla="*/ 388 h 776"/>
                <a:gd name="T26" fmla="*/ 388 w 776"/>
                <a:gd name="T27" fmla="*/ 0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6" h="776">
                  <a:moveTo>
                    <a:pt x="130" y="388"/>
                  </a:moveTo>
                  <a:cubicBezTo>
                    <a:pt x="130" y="388"/>
                    <a:pt x="130" y="388"/>
                    <a:pt x="130" y="388"/>
                  </a:cubicBezTo>
                  <a:cubicBezTo>
                    <a:pt x="130" y="246"/>
                    <a:pt x="246" y="130"/>
                    <a:pt x="388" y="130"/>
                  </a:cubicBezTo>
                  <a:cubicBezTo>
                    <a:pt x="531" y="130"/>
                    <a:pt x="646" y="246"/>
                    <a:pt x="646" y="388"/>
                  </a:cubicBezTo>
                  <a:cubicBezTo>
                    <a:pt x="646" y="388"/>
                    <a:pt x="646" y="388"/>
                    <a:pt x="646" y="388"/>
                  </a:cubicBezTo>
                  <a:cubicBezTo>
                    <a:pt x="646" y="388"/>
                    <a:pt x="646" y="388"/>
                    <a:pt x="646" y="388"/>
                  </a:cubicBezTo>
                  <a:cubicBezTo>
                    <a:pt x="646" y="530"/>
                    <a:pt x="531" y="646"/>
                    <a:pt x="388" y="646"/>
                  </a:cubicBezTo>
                  <a:cubicBezTo>
                    <a:pt x="246" y="646"/>
                    <a:pt x="130" y="530"/>
                    <a:pt x="130" y="388"/>
                  </a:cubicBezTo>
                  <a:cubicBezTo>
                    <a:pt x="130" y="388"/>
                    <a:pt x="130" y="388"/>
                    <a:pt x="130" y="388"/>
                  </a:cubicBezTo>
                  <a:moveTo>
                    <a:pt x="388" y="0"/>
                  </a:moveTo>
                  <a:cubicBezTo>
                    <a:pt x="174" y="0"/>
                    <a:pt x="0" y="174"/>
                    <a:pt x="0" y="388"/>
                  </a:cubicBezTo>
                  <a:cubicBezTo>
                    <a:pt x="0" y="602"/>
                    <a:pt x="174" y="776"/>
                    <a:pt x="388" y="776"/>
                  </a:cubicBezTo>
                  <a:cubicBezTo>
                    <a:pt x="602" y="776"/>
                    <a:pt x="776" y="602"/>
                    <a:pt x="776" y="388"/>
                  </a:cubicBezTo>
                  <a:cubicBezTo>
                    <a:pt x="776" y="174"/>
                    <a:pt x="602" y="0"/>
                    <a:pt x="388" y="0"/>
                  </a:cubicBezTo>
                </a:path>
              </a:pathLst>
            </a:custGeom>
            <a:solidFill>
              <a:srgbClr val="FFFFFF">
                <a:alpha val="25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
            <p:cNvSpPr>
              <a:spLocks noEditPoints="1"/>
            </p:cNvSpPr>
            <p:nvPr/>
          </p:nvSpPr>
          <p:spPr bwMode="auto">
            <a:xfrm>
              <a:off x="3997074" y="3189701"/>
              <a:ext cx="1671847" cy="1671389"/>
            </a:xfrm>
            <a:custGeom>
              <a:avLst/>
              <a:gdLst>
                <a:gd name="T0" fmla="*/ 107 w 516"/>
                <a:gd name="T1" fmla="*/ 258 h 516"/>
                <a:gd name="T2" fmla="*/ 107 w 516"/>
                <a:gd name="T3" fmla="*/ 258 h 516"/>
                <a:gd name="T4" fmla="*/ 258 w 516"/>
                <a:gd name="T5" fmla="*/ 107 h 516"/>
                <a:gd name="T6" fmla="*/ 409 w 516"/>
                <a:gd name="T7" fmla="*/ 258 h 516"/>
                <a:gd name="T8" fmla="*/ 409 w 516"/>
                <a:gd name="T9" fmla="*/ 258 h 516"/>
                <a:gd name="T10" fmla="*/ 409 w 516"/>
                <a:gd name="T11" fmla="*/ 258 h 516"/>
                <a:gd name="T12" fmla="*/ 258 w 516"/>
                <a:gd name="T13" fmla="*/ 409 h 516"/>
                <a:gd name="T14" fmla="*/ 107 w 516"/>
                <a:gd name="T15" fmla="*/ 258 h 516"/>
                <a:gd name="T16" fmla="*/ 107 w 516"/>
                <a:gd name="T17" fmla="*/ 258 h 516"/>
                <a:gd name="T18" fmla="*/ 258 w 516"/>
                <a:gd name="T19" fmla="*/ 0 h 516"/>
                <a:gd name="T20" fmla="*/ 0 w 516"/>
                <a:gd name="T21" fmla="*/ 258 h 516"/>
                <a:gd name="T22" fmla="*/ 258 w 516"/>
                <a:gd name="T23" fmla="*/ 516 h 516"/>
                <a:gd name="T24" fmla="*/ 516 w 516"/>
                <a:gd name="T25" fmla="*/ 258 h 516"/>
                <a:gd name="T26" fmla="*/ 258 w 516"/>
                <a:gd name="T27"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6" h="516">
                  <a:moveTo>
                    <a:pt x="107" y="258"/>
                  </a:moveTo>
                  <a:cubicBezTo>
                    <a:pt x="107" y="258"/>
                    <a:pt x="107" y="258"/>
                    <a:pt x="107" y="258"/>
                  </a:cubicBezTo>
                  <a:cubicBezTo>
                    <a:pt x="107" y="175"/>
                    <a:pt x="175" y="107"/>
                    <a:pt x="258" y="107"/>
                  </a:cubicBezTo>
                  <a:cubicBezTo>
                    <a:pt x="341" y="107"/>
                    <a:pt x="409" y="175"/>
                    <a:pt x="409" y="258"/>
                  </a:cubicBezTo>
                  <a:cubicBezTo>
                    <a:pt x="409" y="258"/>
                    <a:pt x="409" y="258"/>
                    <a:pt x="409" y="258"/>
                  </a:cubicBezTo>
                  <a:cubicBezTo>
                    <a:pt x="409" y="258"/>
                    <a:pt x="409" y="258"/>
                    <a:pt x="409" y="258"/>
                  </a:cubicBezTo>
                  <a:cubicBezTo>
                    <a:pt x="409" y="341"/>
                    <a:pt x="341" y="409"/>
                    <a:pt x="258" y="409"/>
                  </a:cubicBezTo>
                  <a:cubicBezTo>
                    <a:pt x="175" y="409"/>
                    <a:pt x="107" y="341"/>
                    <a:pt x="107" y="258"/>
                  </a:cubicBezTo>
                  <a:cubicBezTo>
                    <a:pt x="107" y="258"/>
                    <a:pt x="107" y="258"/>
                    <a:pt x="107" y="258"/>
                  </a:cubicBezTo>
                  <a:moveTo>
                    <a:pt x="258" y="0"/>
                  </a:moveTo>
                  <a:cubicBezTo>
                    <a:pt x="116" y="0"/>
                    <a:pt x="0" y="116"/>
                    <a:pt x="0" y="258"/>
                  </a:cubicBezTo>
                  <a:cubicBezTo>
                    <a:pt x="0" y="400"/>
                    <a:pt x="116" y="516"/>
                    <a:pt x="258" y="516"/>
                  </a:cubicBezTo>
                  <a:cubicBezTo>
                    <a:pt x="401" y="516"/>
                    <a:pt x="516" y="400"/>
                    <a:pt x="516" y="258"/>
                  </a:cubicBezTo>
                  <a:cubicBezTo>
                    <a:pt x="516" y="116"/>
                    <a:pt x="401" y="0"/>
                    <a:pt x="258" y="0"/>
                  </a:cubicBezTo>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7"/>
            <p:cNvSpPr>
              <a:spLocks noEditPoints="1"/>
            </p:cNvSpPr>
            <p:nvPr/>
          </p:nvSpPr>
          <p:spPr bwMode="auto">
            <a:xfrm>
              <a:off x="4344010" y="3535458"/>
              <a:ext cx="977976" cy="978507"/>
            </a:xfrm>
            <a:custGeom>
              <a:avLst/>
              <a:gdLst>
                <a:gd name="T0" fmla="*/ 151 w 302"/>
                <a:gd name="T1" fmla="*/ 242 h 302"/>
                <a:gd name="T2" fmla="*/ 60 w 302"/>
                <a:gd name="T3" fmla="*/ 151 h 302"/>
                <a:gd name="T4" fmla="*/ 151 w 302"/>
                <a:gd name="T5" fmla="*/ 60 h 302"/>
                <a:gd name="T6" fmla="*/ 242 w 302"/>
                <a:gd name="T7" fmla="*/ 151 h 302"/>
                <a:gd name="T8" fmla="*/ 151 w 302"/>
                <a:gd name="T9" fmla="*/ 242 h 302"/>
                <a:gd name="T10" fmla="*/ 151 w 302"/>
                <a:gd name="T11" fmla="*/ 0 h 302"/>
                <a:gd name="T12" fmla="*/ 0 w 302"/>
                <a:gd name="T13" fmla="*/ 151 h 302"/>
                <a:gd name="T14" fmla="*/ 151 w 302"/>
                <a:gd name="T15" fmla="*/ 302 h 302"/>
                <a:gd name="T16" fmla="*/ 302 w 302"/>
                <a:gd name="T17" fmla="*/ 151 h 302"/>
                <a:gd name="T18" fmla="*/ 151 w 302"/>
                <a:gd name="T1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302">
                  <a:moveTo>
                    <a:pt x="151" y="242"/>
                  </a:moveTo>
                  <a:cubicBezTo>
                    <a:pt x="101" y="242"/>
                    <a:pt x="60" y="201"/>
                    <a:pt x="60" y="151"/>
                  </a:cubicBezTo>
                  <a:cubicBezTo>
                    <a:pt x="60" y="101"/>
                    <a:pt x="101" y="60"/>
                    <a:pt x="151" y="60"/>
                  </a:cubicBezTo>
                  <a:cubicBezTo>
                    <a:pt x="201" y="60"/>
                    <a:pt x="242" y="101"/>
                    <a:pt x="242" y="151"/>
                  </a:cubicBezTo>
                  <a:cubicBezTo>
                    <a:pt x="242" y="201"/>
                    <a:pt x="201" y="242"/>
                    <a:pt x="151" y="242"/>
                  </a:cubicBezTo>
                  <a:moveTo>
                    <a:pt x="151" y="0"/>
                  </a:moveTo>
                  <a:cubicBezTo>
                    <a:pt x="68" y="0"/>
                    <a:pt x="0" y="68"/>
                    <a:pt x="0" y="151"/>
                  </a:cubicBezTo>
                  <a:cubicBezTo>
                    <a:pt x="0" y="234"/>
                    <a:pt x="68" y="302"/>
                    <a:pt x="151" y="302"/>
                  </a:cubicBezTo>
                  <a:cubicBezTo>
                    <a:pt x="234" y="302"/>
                    <a:pt x="302" y="234"/>
                    <a:pt x="302" y="151"/>
                  </a:cubicBezTo>
                  <a:cubicBezTo>
                    <a:pt x="302" y="68"/>
                    <a:pt x="234" y="0"/>
                    <a:pt x="151" y="0"/>
                  </a:cubicBezTo>
                </a:path>
              </a:pathLst>
            </a:custGeom>
            <a:solidFill>
              <a:srgbClr val="FFFFFF">
                <a:alpha val="55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Oval 8"/>
            <p:cNvSpPr>
              <a:spLocks noChangeArrowheads="1"/>
            </p:cNvSpPr>
            <p:nvPr/>
          </p:nvSpPr>
          <p:spPr bwMode="auto">
            <a:xfrm>
              <a:off x="4537966" y="3729520"/>
              <a:ext cx="590064" cy="590384"/>
            </a:xfrm>
            <a:prstGeom prst="ellipse">
              <a:avLst/>
            </a:prstGeom>
            <a:solidFill>
              <a:srgbClr val="FFFFFF">
                <a:alpha val="75000"/>
              </a:srgb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solidFill>
                  <a:srgbClr val="505050"/>
                </a:solidFill>
              </a:rPr>
              <a:t>The Complete Prospect Interview</a:t>
            </a:r>
          </a:p>
        </p:txBody>
      </p:sp>
      <p:sp>
        <p:nvSpPr>
          <p:cNvPr id="7" name="Rectangle 18"/>
          <p:cNvSpPr/>
          <p:nvPr>
            <p:custDataLst>
              <p:tags r:id="rId1"/>
            </p:custDataLst>
          </p:nvPr>
        </p:nvSpPr>
        <p:spPr>
          <a:xfrm>
            <a:off x="4663076" y="1483570"/>
            <a:ext cx="1752600" cy="1466850"/>
          </a:xfrm>
          <a:prstGeom prst="rect">
            <a:avLst/>
          </a:prstGeom>
          <a:solidFill>
            <a:srgbClr val="00B0F0"/>
          </a:solidFill>
          <a:ln w="3175" cap="flat" cmpd="sng" algn="ctr">
            <a:noFill/>
            <a:prstDash val="solid"/>
            <a:headEnd type="none" w="med" len="med"/>
            <a:tailEnd type="none" w="med" len="med"/>
          </a:ln>
          <a:effectLst/>
        </p:spPr>
        <p:txBody>
          <a:bodyPr spcFirstLastPara="0" vert="horz" wrap="square" lIns="91430" tIns="45715" rIns="91430" bIns="45715" numCol="1" spcCol="1270" anchor="ctr" anchorCtr="0">
            <a:noAutofit/>
          </a:bodyPr>
          <a:lstStyle/>
          <a:p>
            <a:pPr algn="ctr"/>
            <a:r>
              <a:rPr lang="en-IN" sz="1600" b="1" kern="0" dirty="0">
                <a:ln>
                  <a:solidFill>
                    <a:srgbClr val="FFFFFF">
                      <a:alpha val="0"/>
                    </a:srgbClr>
                  </a:solidFill>
                </a:ln>
                <a:solidFill>
                  <a:schemeClr val="bg1"/>
                </a:solidFill>
                <a:latin typeface="Segoe UI"/>
              </a:rPr>
              <a:t>Security and Compliance Requirements</a:t>
            </a:r>
          </a:p>
        </p:txBody>
      </p:sp>
      <p:sp>
        <p:nvSpPr>
          <p:cNvPr id="10" name="Rectangle 18"/>
          <p:cNvSpPr/>
          <p:nvPr>
            <p:custDataLst>
              <p:tags r:id="rId2"/>
            </p:custDataLst>
          </p:nvPr>
        </p:nvSpPr>
        <p:spPr>
          <a:xfrm>
            <a:off x="4663076" y="3265186"/>
            <a:ext cx="1752600" cy="1466850"/>
          </a:xfrm>
          <a:prstGeom prst="rect">
            <a:avLst/>
          </a:prstGeom>
          <a:solidFill>
            <a:srgbClr val="00B0F0"/>
          </a:solidFill>
          <a:ln w="3175" cap="flat" cmpd="sng" algn="ctr">
            <a:noFill/>
            <a:prstDash val="solid"/>
            <a:headEnd type="none" w="med" len="med"/>
            <a:tailEnd type="none" w="med" len="med"/>
          </a:ln>
          <a:effectLst/>
        </p:spPr>
        <p:txBody>
          <a:bodyPr spcFirstLastPara="0" vert="horz" wrap="square" lIns="91430" tIns="45715" rIns="91430" bIns="45715" numCol="1" spcCol="1270" anchor="ctr" anchorCtr="0">
            <a:noAutofit/>
          </a:bodyPr>
          <a:lstStyle/>
          <a:p>
            <a:pPr algn="ctr"/>
            <a:r>
              <a:rPr lang="en-IN" sz="1600" b="1" kern="0" dirty="0">
                <a:ln>
                  <a:solidFill>
                    <a:srgbClr val="FFFFFF">
                      <a:alpha val="0"/>
                    </a:srgbClr>
                  </a:solidFill>
                </a:ln>
                <a:solidFill>
                  <a:schemeClr val="bg1"/>
                </a:solidFill>
                <a:latin typeface="Segoe UI"/>
              </a:rPr>
              <a:t>Administration</a:t>
            </a:r>
          </a:p>
        </p:txBody>
      </p:sp>
      <p:sp>
        <p:nvSpPr>
          <p:cNvPr id="6" name="Rectangle 18"/>
          <p:cNvSpPr/>
          <p:nvPr>
            <p:custDataLst>
              <p:tags r:id="rId3"/>
            </p:custDataLst>
          </p:nvPr>
        </p:nvSpPr>
        <p:spPr>
          <a:xfrm>
            <a:off x="2607984" y="1483570"/>
            <a:ext cx="1752600" cy="1466850"/>
          </a:xfrm>
          <a:prstGeom prst="rect">
            <a:avLst/>
          </a:prstGeom>
          <a:solidFill>
            <a:srgbClr val="00B0F0"/>
          </a:solidFill>
          <a:ln w="3175" cap="flat" cmpd="sng" algn="ctr">
            <a:noFill/>
            <a:prstDash val="solid"/>
            <a:headEnd type="none" w="med" len="med"/>
            <a:tailEnd type="none" w="med" len="med"/>
          </a:ln>
          <a:effectLst/>
        </p:spPr>
        <p:txBody>
          <a:bodyPr spcFirstLastPara="0" vert="horz" wrap="square" lIns="91430" tIns="45715" rIns="91430" bIns="45715" numCol="1" spcCol="1270" anchor="ctr" anchorCtr="0">
            <a:noAutofit/>
          </a:bodyPr>
          <a:lstStyle/>
          <a:p>
            <a:pPr algn="ctr"/>
            <a:r>
              <a:rPr lang="en-IN" sz="1600" b="1" kern="0" dirty="0">
                <a:ln>
                  <a:solidFill>
                    <a:srgbClr val="FFFFFF">
                      <a:alpha val="0"/>
                    </a:srgbClr>
                  </a:solidFill>
                </a:ln>
                <a:solidFill>
                  <a:schemeClr val="bg1"/>
                </a:solidFill>
                <a:latin typeface="Segoe UI"/>
              </a:rPr>
              <a:t>What outcome do they want to achieve?</a:t>
            </a:r>
          </a:p>
        </p:txBody>
      </p:sp>
      <p:sp>
        <p:nvSpPr>
          <p:cNvPr id="5" name="Rectangle 18"/>
          <p:cNvSpPr/>
          <p:nvPr>
            <p:custDataLst>
              <p:tags r:id="rId4"/>
            </p:custDataLst>
          </p:nvPr>
        </p:nvSpPr>
        <p:spPr>
          <a:xfrm>
            <a:off x="552892" y="1483570"/>
            <a:ext cx="1752600" cy="1466850"/>
          </a:xfrm>
          <a:prstGeom prst="rect">
            <a:avLst/>
          </a:prstGeom>
          <a:solidFill>
            <a:srgbClr val="00B0F0"/>
          </a:solidFill>
          <a:ln w="3175" cap="flat" cmpd="sng" algn="ctr">
            <a:noFill/>
            <a:prstDash val="solid"/>
            <a:headEnd type="none" w="med" len="med"/>
            <a:tailEnd type="none" w="med" len="med"/>
          </a:ln>
          <a:effectLst/>
        </p:spPr>
        <p:txBody>
          <a:bodyPr spcFirstLastPara="0" vert="horz" wrap="square" lIns="91430" tIns="45715" rIns="91430" bIns="45715" numCol="1" spcCol="1270" anchor="ctr" anchorCtr="0">
            <a:noAutofit/>
          </a:bodyPr>
          <a:lstStyle/>
          <a:p>
            <a:pPr algn="ctr">
              <a:defRPr/>
            </a:pPr>
            <a:r>
              <a:rPr lang="en-IN" sz="1600" b="1" kern="0" dirty="0">
                <a:ln>
                  <a:solidFill>
                    <a:srgbClr val="FFFFFF">
                      <a:alpha val="0"/>
                    </a:srgbClr>
                  </a:solidFill>
                </a:ln>
                <a:solidFill>
                  <a:schemeClr val="bg1"/>
                </a:solidFill>
                <a:latin typeface="Segoe UI"/>
              </a:rPr>
              <a:t>Current Situation &amp; Pain Points</a:t>
            </a:r>
          </a:p>
        </p:txBody>
      </p:sp>
      <p:sp>
        <p:nvSpPr>
          <p:cNvPr id="8" name="Rectangle 18"/>
          <p:cNvSpPr/>
          <p:nvPr>
            <p:custDataLst>
              <p:tags r:id="rId5"/>
            </p:custDataLst>
          </p:nvPr>
        </p:nvSpPr>
        <p:spPr>
          <a:xfrm>
            <a:off x="552892" y="3265186"/>
            <a:ext cx="1752600" cy="1466850"/>
          </a:xfrm>
          <a:prstGeom prst="rect">
            <a:avLst/>
          </a:prstGeom>
          <a:solidFill>
            <a:srgbClr val="00B0F0"/>
          </a:solidFill>
          <a:ln w="3175" cap="flat" cmpd="sng" algn="ctr">
            <a:noFill/>
            <a:prstDash val="solid"/>
            <a:headEnd type="none" w="med" len="med"/>
            <a:tailEnd type="none" w="med" len="med"/>
          </a:ln>
          <a:effectLst/>
        </p:spPr>
        <p:txBody>
          <a:bodyPr spcFirstLastPara="0" vert="horz" wrap="square" lIns="91430" tIns="45715" rIns="91430" bIns="45715" numCol="1" spcCol="1270" anchor="ctr" anchorCtr="0">
            <a:noAutofit/>
          </a:bodyPr>
          <a:lstStyle/>
          <a:p>
            <a:pPr algn="ctr">
              <a:defRPr/>
            </a:pPr>
            <a:r>
              <a:rPr lang="en-IN" sz="1600" b="1" kern="0" dirty="0">
                <a:ln>
                  <a:solidFill>
                    <a:srgbClr val="FFFFFF">
                      <a:alpha val="0"/>
                    </a:srgbClr>
                  </a:solidFill>
                </a:ln>
                <a:solidFill>
                  <a:schemeClr val="bg1"/>
                </a:solidFill>
                <a:latin typeface="Segoe UI"/>
              </a:rPr>
              <a:t>SLA requirements</a:t>
            </a:r>
          </a:p>
        </p:txBody>
      </p:sp>
      <p:sp>
        <p:nvSpPr>
          <p:cNvPr id="9" name="Rectangle 18"/>
          <p:cNvSpPr/>
          <p:nvPr>
            <p:custDataLst>
              <p:tags r:id="rId6"/>
            </p:custDataLst>
          </p:nvPr>
        </p:nvSpPr>
        <p:spPr>
          <a:xfrm>
            <a:off x="2607984" y="3265186"/>
            <a:ext cx="1752600" cy="1466850"/>
          </a:xfrm>
          <a:prstGeom prst="rect">
            <a:avLst/>
          </a:prstGeom>
          <a:solidFill>
            <a:srgbClr val="00B0F0"/>
          </a:solidFill>
          <a:ln w="3175" cap="flat" cmpd="sng" algn="ctr">
            <a:noFill/>
            <a:prstDash val="solid"/>
            <a:headEnd type="none" w="med" len="med"/>
            <a:tailEnd type="none" w="med" len="med"/>
          </a:ln>
          <a:effectLst/>
        </p:spPr>
        <p:txBody>
          <a:bodyPr spcFirstLastPara="0" vert="horz" wrap="square" lIns="91430" tIns="45715" rIns="91430" bIns="45715" numCol="1" spcCol="1270" anchor="ctr" anchorCtr="0">
            <a:noAutofit/>
          </a:bodyPr>
          <a:lstStyle/>
          <a:p>
            <a:pPr algn="ctr"/>
            <a:r>
              <a:rPr lang="en-IN" sz="1600" b="1" kern="0" dirty="0">
                <a:ln>
                  <a:solidFill>
                    <a:srgbClr val="FFFFFF">
                      <a:alpha val="0"/>
                    </a:srgbClr>
                  </a:solidFill>
                </a:ln>
                <a:solidFill>
                  <a:schemeClr val="bg1"/>
                </a:solidFill>
                <a:latin typeface="Segoe UI"/>
              </a:rPr>
              <a:t>Level of Performance Required</a:t>
            </a:r>
          </a:p>
        </p:txBody>
      </p:sp>
    </p:spTree>
    <p:extLst>
      <p:ext uri="{BB962C8B-B14F-4D97-AF65-F5344CB8AC3E}">
        <p14:creationId xmlns:p14="http://schemas.microsoft.com/office/powerpoint/2010/main" val="39264104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53083" t="18192" r="19041" b="8733"/>
          <a:stretch/>
        </p:blipFill>
        <p:spPr bwMode="auto">
          <a:xfrm>
            <a:off x="0" y="0"/>
            <a:ext cx="465085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272804" y="1814004"/>
            <a:ext cx="4031450" cy="2233915"/>
          </a:xfrm>
          <a:prstGeom prst="rect">
            <a:avLst/>
          </a:prstGeom>
          <a:solidFill>
            <a:srgbClr val="FFFFFF">
              <a:alpha val="8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98432" y="2262144"/>
            <a:ext cx="4577392" cy="4280896"/>
          </a:xfrm>
        </p:spPr>
        <p:txBody>
          <a:bodyPr/>
          <a:lstStyle/>
          <a:p>
            <a:pPr algn="r"/>
            <a:r>
              <a:rPr lang="en-US" dirty="0">
                <a:solidFill>
                  <a:srgbClr val="0070C0"/>
                </a:solidFill>
              </a:rPr>
              <a:t>Lead Qualification</a:t>
            </a:r>
          </a:p>
        </p:txBody>
      </p:sp>
      <p:sp>
        <p:nvSpPr>
          <p:cNvPr id="4" name="Text Placeholder 14"/>
          <p:cNvSpPr txBox="1">
            <a:spLocks/>
          </p:cNvSpPr>
          <p:nvPr/>
        </p:nvSpPr>
        <p:spPr>
          <a:xfrm>
            <a:off x="4988560" y="0"/>
            <a:ext cx="6969760" cy="68580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spcAft>
                <a:spcPts val="600"/>
              </a:spcAft>
            </a:pPr>
            <a:endParaRPr lang="en-US" sz="1400" dirty="0">
              <a:latin typeface="Segoe UI"/>
            </a:endParaRPr>
          </a:p>
        </p:txBody>
      </p:sp>
      <p:sp>
        <p:nvSpPr>
          <p:cNvPr id="5" name="Rectangle 4">
            <a:extLst>
              <a:ext uri="{FF2B5EF4-FFF2-40B4-BE49-F238E27FC236}">
                <a16:creationId xmlns:a16="http://schemas.microsoft.com/office/drawing/2014/main" id="{94AC5B15-4C1C-46D9-A01B-0C978F4ED57A}"/>
              </a:ext>
            </a:extLst>
          </p:cNvPr>
          <p:cNvSpPr/>
          <p:nvPr/>
        </p:nvSpPr>
        <p:spPr>
          <a:xfrm>
            <a:off x="5124226" y="1396341"/>
            <a:ext cx="5880847" cy="4524315"/>
          </a:xfrm>
          <a:prstGeom prst="rect">
            <a:avLst/>
          </a:prstGeom>
        </p:spPr>
        <p:txBody>
          <a:bodyPr wrap="square">
            <a:spAutoFit/>
          </a:bodyPr>
          <a:lstStyle/>
          <a:p>
            <a:pPr marL="285750" lvl="0" indent="-285750">
              <a:buFont typeface="Arial" panose="020B0604020202020204" pitchFamily="34" charset="0"/>
              <a:buChar char="•"/>
            </a:pPr>
            <a:r>
              <a:rPr lang="en-US" dirty="0"/>
              <a:t>What systems are in place today in your organization to address student retention and preventing drop outs?</a:t>
            </a:r>
          </a:p>
          <a:p>
            <a:pPr lvl="0"/>
            <a:endParaRPr lang="en-US" dirty="0"/>
          </a:p>
          <a:p>
            <a:pPr marL="285750" lvl="0" indent="-285750">
              <a:buFont typeface="Arial" panose="020B0604020202020204" pitchFamily="34" charset="0"/>
              <a:buChar char="•"/>
            </a:pPr>
            <a:r>
              <a:rPr lang="en-US" dirty="0"/>
              <a:t>What pressures does your institution face in regard to improving student metrics such as improved grades, better graduation rates, higher scores in high-stakes testing, etc.?</a:t>
            </a:r>
          </a:p>
          <a:p>
            <a:pPr lvl="0"/>
            <a:endParaRPr lang="en-US" dirty="0"/>
          </a:p>
          <a:p>
            <a:pPr marL="285750" lvl="0" indent="-285750">
              <a:buFont typeface="Arial" panose="020B0604020202020204" pitchFamily="34" charset="0"/>
              <a:buChar char="•"/>
            </a:pPr>
            <a:r>
              <a:rPr lang="en-US" dirty="0"/>
              <a:t>What other issues are going on internally that could be addressed by our solution?</a:t>
            </a:r>
          </a:p>
          <a:p>
            <a:pPr lvl="0"/>
            <a:endParaRPr lang="en-US" dirty="0"/>
          </a:p>
          <a:p>
            <a:pPr marL="285750" indent="-285750">
              <a:buFont typeface="Arial" panose="020B0604020202020204" pitchFamily="34" charset="0"/>
              <a:buChar char="•"/>
            </a:pPr>
            <a:r>
              <a:rPr lang="en-US" dirty="0"/>
              <a:t>Which individuals in your organization would be responsible for making the decision to move forward with this type of solution? </a:t>
            </a:r>
          </a:p>
          <a:p>
            <a:endParaRPr lang="en-US" dirty="0"/>
          </a:p>
        </p:txBody>
      </p:sp>
    </p:spTree>
    <p:extLst>
      <p:ext uri="{BB962C8B-B14F-4D97-AF65-F5344CB8AC3E}">
        <p14:creationId xmlns:p14="http://schemas.microsoft.com/office/powerpoint/2010/main" val="37589497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53083" t="18192" r="19041" b="8733"/>
          <a:stretch/>
        </p:blipFill>
        <p:spPr bwMode="auto">
          <a:xfrm>
            <a:off x="0" y="0"/>
            <a:ext cx="465085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625033" y="2048718"/>
            <a:ext cx="4031450" cy="2233915"/>
          </a:xfrm>
          <a:prstGeom prst="rect">
            <a:avLst/>
          </a:prstGeom>
          <a:solidFill>
            <a:srgbClr val="FFFFFF">
              <a:alpha val="8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98432" y="2262144"/>
            <a:ext cx="4577392" cy="4280896"/>
          </a:xfrm>
        </p:spPr>
        <p:txBody>
          <a:bodyPr/>
          <a:lstStyle/>
          <a:p>
            <a:pPr algn="r"/>
            <a:r>
              <a:rPr lang="en-US" dirty="0">
                <a:solidFill>
                  <a:srgbClr val="0070C0"/>
                </a:solidFill>
              </a:rPr>
              <a:t>Listen for </a:t>
            </a:r>
            <a:br>
              <a:rPr lang="en-US" dirty="0">
                <a:solidFill>
                  <a:srgbClr val="0070C0"/>
                </a:solidFill>
              </a:rPr>
            </a:br>
            <a:r>
              <a:rPr lang="en-US" dirty="0">
                <a:solidFill>
                  <a:srgbClr val="0070C0"/>
                </a:solidFill>
              </a:rPr>
              <a:t>these pains:</a:t>
            </a:r>
          </a:p>
        </p:txBody>
      </p:sp>
      <p:sp>
        <p:nvSpPr>
          <p:cNvPr id="4" name="Text Placeholder 14"/>
          <p:cNvSpPr txBox="1">
            <a:spLocks/>
          </p:cNvSpPr>
          <p:nvPr/>
        </p:nvSpPr>
        <p:spPr>
          <a:xfrm>
            <a:off x="4988560" y="0"/>
            <a:ext cx="6969760" cy="68580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spcBef>
                <a:spcPts val="300"/>
              </a:spcBef>
              <a:spcAft>
                <a:spcPts val="0"/>
              </a:spcAft>
            </a:pPr>
            <a:r>
              <a:rPr lang="en-US" sz="2000" dirty="0">
                <a:solidFill>
                  <a:srgbClr val="505050"/>
                </a:solidFill>
                <a:latin typeface="Segoe UI" panose="020B0502040204020203" pitchFamily="34" charset="0"/>
              </a:rPr>
              <a:t>Engage customer with open-ended questions regarding these business challenges and how customer is currently addressing. </a:t>
            </a:r>
          </a:p>
          <a:p>
            <a:pPr marR="0" lvl="0">
              <a:spcBef>
                <a:spcPts val="300"/>
              </a:spcBef>
              <a:spcAft>
                <a:spcPts val="0"/>
              </a:spcAft>
            </a:pPr>
            <a:endParaRPr lang="en-US" sz="2000" dirty="0">
              <a:solidFill>
                <a:srgbClr val="505050"/>
              </a:solidFill>
              <a:latin typeface="Segoe UI" panose="020B0502040204020203" pitchFamily="34" charset="0"/>
            </a:endParaRPr>
          </a:p>
          <a:p>
            <a:pPr marR="0" lvl="0">
              <a:spcBef>
                <a:spcPts val="300"/>
              </a:spcBef>
              <a:spcAft>
                <a:spcPts val="0"/>
              </a:spcAft>
            </a:pPr>
            <a:r>
              <a:rPr lang="en-US" sz="2000" dirty="0">
                <a:solidFill>
                  <a:srgbClr val="505050"/>
                </a:solidFill>
                <a:latin typeface="Segoe UI" panose="020B0502040204020203" pitchFamily="34" charset="0"/>
              </a:rPr>
              <a:t>Establish context to discuss solution benefits that address these challenges.</a:t>
            </a:r>
          </a:p>
          <a:p>
            <a:pPr marL="342900" marR="0" lvl="0" indent="-342900">
              <a:spcBef>
                <a:spcPts val="300"/>
              </a:spcBef>
              <a:spcAft>
                <a:spcPts val="0"/>
              </a:spcAft>
              <a:buFont typeface="Symbol" panose="05050102010706020507" pitchFamily="18" charset="2"/>
              <a:buChar char=""/>
            </a:pPr>
            <a:r>
              <a:rPr lang="en-US" sz="2000" dirty="0">
                <a:solidFill>
                  <a:srgbClr val="505050"/>
                </a:solidFill>
                <a:latin typeface="Segoe UI" panose="020B0502040204020203" pitchFamily="34" charset="0"/>
                <a:ea typeface="Times New Roman" panose="02020603050405020304" pitchFamily="18" charset="0"/>
              </a:rPr>
              <a:t>Driving overall staff effectiveness and pin points around overall institutional effectiveness</a:t>
            </a:r>
          </a:p>
          <a:p>
            <a:pPr marL="342900" marR="0" lvl="0" indent="-342900">
              <a:spcBef>
                <a:spcPts val="300"/>
              </a:spcBef>
              <a:spcAft>
                <a:spcPts val="0"/>
              </a:spcAft>
              <a:buFont typeface="Symbol" panose="05050102010706020507" pitchFamily="18" charset="2"/>
              <a:buChar char=""/>
            </a:pPr>
            <a:r>
              <a:rPr lang="en-US" sz="2000" dirty="0">
                <a:solidFill>
                  <a:srgbClr val="505050"/>
                </a:solidFill>
                <a:latin typeface="Segoe UI" panose="020B0502040204020203" pitchFamily="34" charset="0"/>
                <a:ea typeface="Times New Roman" panose="02020603050405020304" pitchFamily="18" charset="0"/>
              </a:rPr>
              <a:t>Increased pressure to deliver better student outcomes </a:t>
            </a:r>
          </a:p>
          <a:p>
            <a:pPr marL="342900" marR="0" lvl="0" indent="-342900">
              <a:spcBef>
                <a:spcPts val="0"/>
              </a:spcBef>
              <a:spcAft>
                <a:spcPts val="0"/>
              </a:spcAft>
              <a:buFont typeface="Symbol" panose="05050102010706020507" pitchFamily="18" charset="2"/>
              <a:buChar char=""/>
            </a:pPr>
            <a:r>
              <a:rPr lang="en-US" sz="2000" dirty="0">
                <a:solidFill>
                  <a:srgbClr val="505050"/>
                </a:solidFill>
                <a:latin typeface="Segoe UI" panose="020B0502040204020203" pitchFamily="34" charset="0"/>
                <a:ea typeface="Times New Roman" panose="02020603050405020304" pitchFamily="18" charset="0"/>
              </a:rPr>
              <a:t>Massive amounts of data sitting in different places </a:t>
            </a:r>
          </a:p>
          <a:p>
            <a:pPr marL="342900" indent="-342900">
              <a:buFont typeface="Symbol" panose="05050102010706020507" pitchFamily="18" charset="2"/>
              <a:buChar char=""/>
            </a:pPr>
            <a:r>
              <a:rPr lang="en-US" sz="2000" dirty="0">
                <a:solidFill>
                  <a:srgbClr val="505050"/>
                </a:solidFill>
                <a:latin typeface="Segoe UI" panose="020B0502040204020203" pitchFamily="34" charset="0"/>
                <a:ea typeface="Times New Roman" panose="02020603050405020304" pitchFamily="18" charset="0"/>
              </a:rPr>
              <a:t>Difficult to provide the right insight to the right person at the right time</a:t>
            </a:r>
          </a:p>
          <a:p>
            <a:pPr marL="342900" marR="0" lvl="0" indent="-342900">
              <a:spcBef>
                <a:spcPts val="0"/>
              </a:spcBef>
              <a:spcAft>
                <a:spcPts val="0"/>
              </a:spcAft>
              <a:buFont typeface="Symbol" panose="05050102010706020507" pitchFamily="18" charset="2"/>
              <a:buChar char=""/>
            </a:pPr>
            <a:r>
              <a:rPr lang="en-US" sz="2000" dirty="0">
                <a:solidFill>
                  <a:srgbClr val="505050"/>
                </a:solidFill>
                <a:latin typeface="Segoe UI" panose="020B0502040204020203" pitchFamily="34" charset="0"/>
                <a:ea typeface="Times New Roman" panose="02020603050405020304" pitchFamily="18" charset="0"/>
              </a:rPr>
              <a:t>Constrained budgets and resources</a:t>
            </a:r>
          </a:p>
          <a:p>
            <a:pPr marL="342900" marR="0" lvl="0" indent="-342900">
              <a:spcBef>
                <a:spcPts val="0"/>
              </a:spcBef>
              <a:spcAft>
                <a:spcPts val="300"/>
              </a:spcAft>
              <a:buFont typeface="Symbol" panose="05050102010706020507" pitchFamily="18" charset="2"/>
              <a:buChar char=""/>
            </a:pPr>
            <a:r>
              <a:rPr lang="en-US" sz="2000" dirty="0">
                <a:solidFill>
                  <a:srgbClr val="505050"/>
                </a:solidFill>
                <a:latin typeface="Segoe UI" panose="020B0502040204020203" pitchFamily="34" charset="0"/>
                <a:ea typeface="Times New Roman" panose="02020603050405020304" pitchFamily="18" charset="0"/>
              </a:rPr>
              <a:t>Student data privacy regulations require strict controls on student data</a:t>
            </a:r>
          </a:p>
        </p:txBody>
      </p:sp>
    </p:spTree>
    <p:extLst>
      <p:ext uri="{BB962C8B-B14F-4D97-AF65-F5344CB8AC3E}">
        <p14:creationId xmlns:p14="http://schemas.microsoft.com/office/powerpoint/2010/main" val="29655236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53083" t="18192" r="19041" b="8733"/>
          <a:stretch/>
        </p:blipFill>
        <p:spPr bwMode="auto">
          <a:xfrm>
            <a:off x="0" y="0"/>
            <a:ext cx="465085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272804" y="1814004"/>
            <a:ext cx="4031450" cy="2233915"/>
          </a:xfrm>
          <a:prstGeom prst="rect">
            <a:avLst/>
          </a:prstGeom>
          <a:solidFill>
            <a:srgbClr val="FFFFFF">
              <a:alpha val="8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98432" y="2262144"/>
            <a:ext cx="4577392" cy="4280896"/>
          </a:xfrm>
        </p:spPr>
        <p:txBody>
          <a:bodyPr/>
          <a:lstStyle/>
          <a:p>
            <a:pPr algn="r"/>
            <a:r>
              <a:rPr lang="en-US" dirty="0">
                <a:solidFill>
                  <a:srgbClr val="0070C0"/>
                </a:solidFill>
              </a:rPr>
              <a:t>Engage in</a:t>
            </a:r>
            <a:br>
              <a:rPr lang="en-US" dirty="0">
                <a:solidFill>
                  <a:srgbClr val="0070C0"/>
                </a:solidFill>
              </a:rPr>
            </a:br>
            <a:r>
              <a:rPr lang="en-US" dirty="0">
                <a:solidFill>
                  <a:srgbClr val="0070C0"/>
                </a:solidFill>
              </a:rPr>
              <a:t>Conversation</a:t>
            </a:r>
          </a:p>
        </p:txBody>
      </p:sp>
      <p:sp>
        <p:nvSpPr>
          <p:cNvPr id="4" name="Text Placeholder 14"/>
          <p:cNvSpPr txBox="1">
            <a:spLocks/>
          </p:cNvSpPr>
          <p:nvPr/>
        </p:nvSpPr>
        <p:spPr>
          <a:xfrm>
            <a:off x="4988560" y="0"/>
            <a:ext cx="6969760" cy="68580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spcAft>
                <a:spcPts val="600"/>
              </a:spcAft>
            </a:pPr>
            <a:endParaRPr lang="en-US" sz="1400" dirty="0">
              <a:latin typeface="Segoe UI"/>
            </a:endParaRPr>
          </a:p>
        </p:txBody>
      </p:sp>
      <p:sp>
        <p:nvSpPr>
          <p:cNvPr id="5" name="Rectangle 4">
            <a:extLst>
              <a:ext uri="{FF2B5EF4-FFF2-40B4-BE49-F238E27FC236}">
                <a16:creationId xmlns:a16="http://schemas.microsoft.com/office/drawing/2014/main" id="{94AC5B15-4C1C-46D9-A01B-0C978F4ED57A}"/>
              </a:ext>
            </a:extLst>
          </p:cNvPr>
          <p:cNvSpPr/>
          <p:nvPr/>
        </p:nvSpPr>
        <p:spPr>
          <a:xfrm>
            <a:off x="5221045" y="564480"/>
            <a:ext cx="6096000" cy="5978560"/>
          </a:xfrm>
          <a:prstGeom prst="rect">
            <a:avLst/>
          </a:prstGeom>
        </p:spPr>
        <p:txBody>
          <a:bodyPr>
            <a:spAutoFit/>
          </a:bodyPr>
          <a:lstStyle/>
          <a:p>
            <a:pPr marL="342900" marR="0" lvl="0" indent="-342900">
              <a:spcBef>
                <a:spcPts val="300"/>
              </a:spcBef>
              <a:spcAft>
                <a:spcPts val="0"/>
              </a:spcAft>
              <a:buFont typeface="Symbol" panose="05050102010706020507" pitchFamily="18" charset="2"/>
              <a:buChar char=""/>
            </a:pPr>
            <a:endParaRPr lang="en-US" dirty="0">
              <a:solidFill>
                <a:srgbClr val="505050"/>
              </a:solidFill>
              <a:latin typeface="Segoe UI" panose="020B0502040204020203" pitchFamily="34" charset="0"/>
              <a:ea typeface="Times New Roman" panose="02020603050405020304" pitchFamily="18" charset="0"/>
            </a:endParaRPr>
          </a:p>
          <a:p>
            <a:pPr marL="342900" marR="0" lvl="0" indent="-342900">
              <a:spcBef>
                <a:spcPts val="300"/>
              </a:spcBef>
              <a:spcAft>
                <a:spcPts val="0"/>
              </a:spcAft>
              <a:buFont typeface="Symbol" panose="05050102010706020507" pitchFamily="18" charset="2"/>
              <a:buChar char=""/>
            </a:pPr>
            <a:r>
              <a:rPr lang="en-US" dirty="0">
                <a:solidFill>
                  <a:srgbClr val="505050"/>
                </a:solidFill>
                <a:latin typeface="Segoe UI" panose="020B0502040204020203" pitchFamily="34" charset="0"/>
                <a:ea typeface="Times New Roman" panose="02020603050405020304" pitchFamily="18" charset="0"/>
              </a:rPr>
              <a:t>How do you manage reporting of student performance, demographics or operational data to state or national level department of education or accrediting institutions?</a:t>
            </a:r>
          </a:p>
          <a:p>
            <a:pPr marR="0" lvl="0">
              <a:spcBef>
                <a:spcPts val="0"/>
              </a:spcBef>
              <a:spcAft>
                <a:spcPts val="300"/>
              </a:spcAft>
            </a:pPr>
            <a:endParaRPr lang="en-US" dirty="0">
              <a:solidFill>
                <a:srgbClr val="505050"/>
              </a:solidFill>
              <a:latin typeface="Segoe UI" panose="020B0502040204020203" pitchFamily="34" charset="0"/>
              <a:ea typeface="Times New Roman" panose="02020603050405020304" pitchFamily="18" charset="0"/>
            </a:endParaRPr>
          </a:p>
          <a:p>
            <a:pPr marL="342900" marR="0" lvl="0" indent="-342900">
              <a:spcBef>
                <a:spcPts val="0"/>
              </a:spcBef>
              <a:spcAft>
                <a:spcPts val="300"/>
              </a:spcAft>
              <a:buFont typeface="Symbol" panose="05050102010706020507" pitchFamily="18" charset="2"/>
              <a:buChar char=""/>
            </a:pPr>
            <a:r>
              <a:rPr lang="en-US" dirty="0">
                <a:solidFill>
                  <a:srgbClr val="505050"/>
                </a:solidFill>
                <a:latin typeface="Segoe UI" panose="020B0502040204020203" pitchFamily="34" charset="0"/>
                <a:ea typeface="Times New Roman" panose="02020603050405020304" pitchFamily="18" charset="0"/>
              </a:rPr>
              <a:t>What are your top priorities when it comes to addressing student retention and preventing drop outs?</a:t>
            </a:r>
          </a:p>
          <a:p>
            <a:pPr marR="0" lvl="0">
              <a:spcBef>
                <a:spcPts val="0"/>
              </a:spcBef>
              <a:spcAft>
                <a:spcPts val="300"/>
              </a:spcAft>
            </a:pPr>
            <a:endParaRPr lang="en-US" dirty="0">
              <a:solidFill>
                <a:srgbClr val="505050"/>
              </a:solidFill>
              <a:latin typeface="Segoe UI" panose="020B0502040204020203" pitchFamily="34" charset="0"/>
              <a:ea typeface="Times New Roman" panose="02020603050405020304" pitchFamily="18" charset="0"/>
            </a:endParaRPr>
          </a:p>
          <a:p>
            <a:pPr marL="342900" indent="-342900">
              <a:spcAft>
                <a:spcPts val="300"/>
              </a:spcAft>
              <a:buFont typeface="Symbol" panose="05050102010706020507" pitchFamily="18" charset="2"/>
              <a:buChar char=""/>
            </a:pPr>
            <a:r>
              <a:rPr lang="en-US" dirty="0">
                <a:solidFill>
                  <a:srgbClr val="505050"/>
                </a:solidFill>
                <a:latin typeface="Segoe UI" panose="020B0502040204020203" pitchFamily="34" charset="0"/>
                <a:ea typeface="Times New Roman" panose="02020603050405020304" pitchFamily="18" charset="0"/>
              </a:rPr>
              <a:t>Do your teachers and school leaders have the student information they need in a timely fashion that allows them to intervene to improve student outcomes?</a:t>
            </a:r>
          </a:p>
          <a:p>
            <a:pPr marL="342900" indent="-342900">
              <a:spcAft>
                <a:spcPts val="300"/>
              </a:spcAft>
              <a:buFont typeface="Symbol" panose="05050102010706020507" pitchFamily="18" charset="2"/>
              <a:buChar char=""/>
            </a:pPr>
            <a:endParaRPr lang="en-US" dirty="0">
              <a:solidFill>
                <a:srgbClr val="505050"/>
              </a:solidFill>
              <a:latin typeface="Segoe UI" panose="020B0502040204020203" pitchFamily="34" charset="0"/>
              <a:ea typeface="Times New Roman" panose="02020603050405020304" pitchFamily="18" charset="0"/>
            </a:endParaRPr>
          </a:p>
          <a:p>
            <a:pPr marL="342900" indent="-342900">
              <a:spcAft>
                <a:spcPts val="300"/>
              </a:spcAft>
              <a:buFont typeface="Symbol" panose="05050102010706020507" pitchFamily="18" charset="2"/>
              <a:buChar char=""/>
            </a:pPr>
            <a:r>
              <a:rPr lang="en-US" dirty="0">
                <a:solidFill>
                  <a:srgbClr val="505050"/>
                </a:solidFill>
                <a:latin typeface="Segoe UI" panose="020B0502040204020203" pitchFamily="34" charset="0"/>
                <a:ea typeface="Times New Roman" panose="02020603050405020304" pitchFamily="18" charset="0"/>
              </a:rPr>
              <a:t>How do you assess staff effectiveness?</a:t>
            </a:r>
          </a:p>
          <a:p>
            <a:pPr marL="342900" indent="-342900">
              <a:spcAft>
                <a:spcPts val="300"/>
              </a:spcAft>
              <a:buFont typeface="Symbol" panose="05050102010706020507" pitchFamily="18" charset="2"/>
              <a:buChar char=""/>
            </a:pPr>
            <a:endParaRPr lang="en-US" dirty="0">
              <a:solidFill>
                <a:srgbClr val="505050"/>
              </a:solidFill>
              <a:latin typeface="Segoe UI" panose="020B0502040204020203" pitchFamily="34" charset="0"/>
              <a:ea typeface="Times New Roman" panose="02020603050405020304" pitchFamily="18" charset="0"/>
            </a:endParaRPr>
          </a:p>
          <a:p>
            <a:pPr marL="342900" indent="-342900">
              <a:spcAft>
                <a:spcPts val="300"/>
              </a:spcAft>
              <a:buFont typeface="Symbol" panose="05050102010706020507" pitchFamily="18" charset="2"/>
              <a:buChar char=""/>
            </a:pPr>
            <a:r>
              <a:rPr lang="en-US" dirty="0">
                <a:solidFill>
                  <a:srgbClr val="505050"/>
                </a:solidFill>
                <a:latin typeface="Segoe UI" panose="020B0502040204020203" pitchFamily="34" charset="0"/>
                <a:ea typeface="Times New Roman" panose="02020603050405020304" pitchFamily="18" charset="0"/>
              </a:rPr>
              <a:t>What dashboards would you like to see that presents a holistic view of your education institution’s effectiveness?</a:t>
            </a:r>
          </a:p>
          <a:p>
            <a:pPr marL="342900" marR="0" lvl="0" indent="-342900">
              <a:spcBef>
                <a:spcPts val="0"/>
              </a:spcBef>
              <a:spcAft>
                <a:spcPts val="300"/>
              </a:spcAft>
              <a:buFont typeface="Symbol" panose="05050102010706020507" pitchFamily="18" charset="2"/>
              <a:buChar char=""/>
            </a:pPr>
            <a:endParaRPr lang="en-US" dirty="0"/>
          </a:p>
        </p:txBody>
      </p:sp>
    </p:spTree>
    <p:extLst>
      <p:ext uri="{BB962C8B-B14F-4D97-AF65-F5344CB8AC3E}">
        <p14:creationId xmlns:p14="http://schemas.microsoft.com/office/powerpoint/2010/main" val="27169247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3765190" cy="1793071"/>
          </a:xfrm>
        </p:spPr>
        <p:txBody>
          <a:bodyPr/>
          <a:lstStyle/>
          <a:p>
            <a:r>
              <a:rPr lang="en-US" dirty="0">
                <a:solidFill>
                  <a:srgbClr val="0070C0"/>
                </a:solidFill>
              </a:rPr>
              <a:t>Objection </a:t>
            </a:r>
            <a:br>
              <a:rPr lang="en-US" dirty="0">
                <a:solidFill>
                  <a:srgbClr val="0070C0"/>
                </a:solidFill>
              </a:rPr>
            </a:br>
            <a:r>
              <a:rPr lang="en-US" dirty="0">
                <a:solidFill>
                  <a:srgbClr val="0070C0"/>
                </a:solidFill>
              </a:rPr>
              <a:t>Handling</a:t>
            </a:r>
          </a:p>
        </p:txBody>
      </p:sp>
      <p:sp>
        <p:nvSpPr>
          <p:cNvPr id="10" name="Rectangle 9"/>
          <p:cNvSpPr/>
          <p:nvPr/>
        </p:nvSpPr>
        <p:spPr>
          <a:xfrm>
            <a:off x="17480" y="2736633"/>
            <a:ext cx="4303424" cy="180360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12" name="Rectangle 11"/>
          <p:cNvSpPr/>
          <p:nvPr/>
        </p:nvSpPr>
        <p:spPr>
          <a:xfrm>
            <a:off x="118358" y="3761416"/>
            <a:ext cx="3786909" cy="400110"/>
          </a:xfrm>
          <a:prstGeom prst="rect">
            <a:avLst/>
          </a:prstGeom>
        </p:spPr>
        <p:txBody>
          <a:bodyPr wrap="square">
            <a:spAutoFit/>
          </a:bodyPr>
          <a:lstStyle/>
          <a:p>
            <a:r>
              <a:rPr lang="en-US" sz="2000" b="1" dirty="0">
                <a:solidFill>
                  <a:srgbClr val="FFFFFF"/>
                </a:solidFill>
              </a:rPr>
              <a:t>Consider:</a:t>
            </a:r>
            <a:endParaRPr lang="en-US" sz="2000" dirty="0"/>
          </a:p>
        </p:txBody>
      </p:sp>
      <p:sp>
        <p:nvSpPr>
          <p:cNvPr id="14" name="Chevron 13"/>
          <p:cNvSpPr/>
          <p:nvPr/>
        </p:nvSpPr>
        <p:spPr bwMode="auto">
          <a:xfrm>
            <a:off x="1272223" y="2705516"/>
            <a:ext cx="1888132" cy="1888132"/>
          </a:xfrm>
          <a:prstGeom prst="chevron">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33"/>
          <p:cNvSpPr>
            <a:spLocks noEditPoints="1"/>
          </p:cNvSpPr>
          <p:nvPr/>
        </p:nvSpPr>
        <p:spPr bwMode="black">
          <a:xfrm>
            <a:off x="337638" y="3064160"/>
            <a:ext cx="721223" cy="688824"/>
          </a:xfrm>
          <a:custGeom>
            <a:avLst/>
            <a:gdLst>
              <a:gd name="T0" fmla="*/ 98 w 155"/>
              <a:gd name="T1" fmla="*/ 69 h 154"/>
              <a:gd name="T2" fmla="*/ 91 w 155"/>
              <a:gd name="T3" fmla="*/ 82 h 154"/>
              <a:gd name="T4" fmla="*/ 86 w 155"/>
              <a:gd name="T5" fmla="*/ 93 h 154"/>
              <a:gd name="T6" fmla="*/ 86 w 155"/>
              <a:gd name="T7" fmla="*/ 95 h 154"/>
              <a:gd name="T8" fmla="*/ 84 w 155"/>
              <a:gd name="T9" fmla="*/ 97 h 154"/>
              <a:gd name="T10" fmla="*/ 71 w 155"/>
              <a:gd name="T11" fmla="*/ 97 h 154"/>
              <a:gd name="T12" fmla="*/ 69 w 155"/>
              <a:gd name="T13" fmla="*/ 95 h 154"/>
              <a:gd name="T14" fmla="*/ 69 w 155"/>
              <a:gd name="T15" fmla="*/ 93 h 154"/>
              <a:gd name="T16" fmla="*/ 64 w 155"/>
              <a:gd name="T17" fmla="*/ 82 h 154"/>
              <a:gd name="T18" fmla="*/ 58 w 155"/>
              <a:gd name="T19" fmla="*/ 69 h 154"/>
              <a:gd name="T20" fmla="*/ 58 w 155"/>
              <a:gd name="T21" fmla="*/ 69 h 154"/>
              <a:gd name="T22" fmla="*/ 57 w 155"/>
              <a:gd name="T23" fmla="*/ 67 h 154"/>
              <a:gd name="T24" fmla="*/ 57 w 155"/>
              <a:gd name="T25" fmla="*/ 67 h 154"/>
              <a:gd name="T26" fmla="*/ 57 w 155"/>
              <a:gd name="T27" fmla="*/ 65 h 154"/>
              <a:gd name="T28" fmla="*/ 78 w 155"/>
              <a:gd name="T29" fmla="*/ 45 h 154"/>
              <a:gd name="T30" fmla="*/ 98 w 155"/>
              <a:gd name="T31" fmla="*/ 65 h 154"/>
              <a:gd name="T32" fmla="*/ 98 w 155"/>
              <a:gd name="T33" fmla="*/ 67 h 154"/>
              <a:gd name="T34" fmla="*/ 98 w 155"/>
              <a:gd name="T35" fmla="*/ 67 h 154"/>
              <a:gd name="T36" fmla="*/ 98 w 155"/>
              <a:gd name="T37" fmla="*/ 69 h 154"/>
              <a:gd name="T38" fmla="*/ 98 w 155"/>
              <a:gd name="T39" fmla="*/ 69 h 154"/>
              <a:gd name="T40" fmla="*/ 86 w 155"/>
              <a:gd name="T41" fmla="*/ 105 h 154"/>
              <a:gd name="T42" fmla="*/ 85 w 155"/>
              <a:gd name="T43" fmla="*/ 102 h 154"/>
              <a:gd name="T44" fmla="*/ 84 w 155"/>
              <a:gd name="T45" fmla="*/ 101 h 154"/>
              <a:gd name="T46" fmla="*/ 71 w 155"/>
              <a:gd name="T47" fmla="*/ 101 h 154"/>
              <a:gd name="T48" fmla="*/ 70 w 155"/>
              <a:gd name="T49" fmla="*/ 102 h 154"/>
              <a:gd name="T50" fmla="*/ 69 w 155"/>
              <a:gd name="T51" fmla="*/ 105 h 154"/>
              <a:gd name="T52" fmla="*/ 69 w 155"/>
              <a:gd name="T53" fmla="*/ 106 h 154"/>
              <a:gd name="T54" fmla="*/ 69 w 155"/>
              <a:gd name="T55" fmla="*/ 107 h 154"/>
              <a:gd name="T56" fmla="*/ 69 w 155"/>
              <a:gd name="T57" fmla="*/ 108 h 154"/>
              <a:gd name="T58" fmla="*/ 70 w 155"/>
              <a:gd name="T59" fmla="*/ 110 h 154"/>
              <a:gd name="T60" fmla="*/ 71 w 155"/>
              <a:gd name="T61" fmla="*/ 111 h 154"/>
              <a:gd name="T62" fmla="*/ 72 w 155"/>
              <a:gd name="T63" fmla="*/ 111 h 154"/>
              <a:gd name="T64" fmla="*/ 73 w 155"/>
              <a:gd name="T65" fmla="*/ 114 h 154"/>
              <a:gd name="T66" fmla="*/ 74 w 155"/>
              <a:gd name="T67" fmla="*/ 114 h 154"/>
              <a:gd name="T68" fmla="*/ 81 w 155"/>
              <a:gd name="T69" fmla="*/ 114 h 154"/>
              <a:gd name="T70" fmla="*/ 82 w 155"/>
              <a:gd name="T71" fmla="*/ 114 h 154"/>
              <a:gd name="T72" fmla="*/ 83 w 155"/>
              <a:gd name="T73" fmla="*/ 111 h 154"/>
              <a:gd name="T74" fmla="*/ 84 w 155"/>
              <a:gd name="T75" fmla="*/ 111 h 154"/>
              <a:gd name="T76" fmla="*/ 85 w 155"/>
              <a:gd name="T77" fmla="*/ 110 h 154"/>
              <a:gd name="T78" fmla="*/ 86 w 155"/>
              <a:gd name="T79" fmla="*/ 108 h 154"/>
              <a:gd name="T80" fmla="*/ 86 w 155"/>
              <a:gd name="T81" fmla="*/ 107 h 154"/>
              <a:gd name="T82" fmla="*/ 86 w 155"/>
              <a:gd name="T83" fmla="*/ 106 h 154"/>
              <a:gd name="T84" fmla="*/ 86 w 155"/>
              <a:gd name="T85" fmla="*/ 105 h 154"/>
              <a:gd name="T86" fmla="*/ 78 w 155"/>
              <a:gd name="T87" fmla="*/ 10 h 154"/>
              <a:gd name="T88" fmla="*/ 145 w 155"/>
              <a:gd name="T89" fmla="*/ 77 h 154"/>
              <a:gd name="T90" fmla="*/ 125 w 155"/>
              <a:gd name="T91" fmla="*/ 124 h 154"/>
              <a:gd name="T92" fmla="*/ 78 w 155"/>
              <a:gd name="T93" fmla="*/ 144 h 154"/>
              <a:gd name="T94" fmla="*/ 78 w 155"/>
              <a:gd name="T95" fmla="*/ 144 h 154"/>
              <a:gd name="T96" fmla="*/ 11 w 155"/>
              <a:gd name="T97" fmla="*/ 78 h 154"/>
              <a:gd name="T98" fmla="*/ 30 w 155"/>
              <a:gd name="T99" fmla="*/ 30 h 154"/>
              <a:gd name="T100" fmla="*/ 77 w 155"/>
              <a:gd name="T101" fmla="*/ 10 h 154"/>
              <a:gd name="T102" fmla="*/ 78 w 155"/>
              <a:gd name="T103" fmla="*/ 10 h 154"/>
              <a:gd name="T104" fmla="*/ 78 w 155"/>
              <a:gd name="T105" fmla="*/ 10 h 154"/>
              <a:gd name="T106" fmla="*/ 78 w 155"/>
              <a:gd name="T107" fmla="*/ 0 h 154"/>
              <a:gd name="T108" fmla="*/ 77 w 155"/>
              <a:gd name="T109" fmla="*/ 0 h 154"/>
              <a:gd name="T110" fmla="*/ 1 w 155"/>
              <a:gd name="T111" fmla="*/ 78 h 154"/>
              <a:gd name="T112" fmla="*/ 78 w 155"/>
              <a:gd name="T113" fmla="*/ 154 h 154"/>
              <a:gd name="T114" fmla="*/ 78 w 155"/>
              <a:gd name="T115" fmla="*/ 154 h 154"/>
              <a:gd name="T116" fmla="*/ 154 w 155"/>
              <a:gd name="T117" fmla="*/ 76 h 154"/>
              <a:gd name="T118" fmla="*/ 78 w 155"/>
              <a:gd name="T11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5" h="154">
                <a:moveTo>
                  <a:pt x="98" y="69"/>
                </a:moveTo>
                <a:cubicBezTo>
                  <a:pt x="97" y="72"/>
                  <a:pt x="95" y="76"/>
                  <a:pt x="91" y="82"/>
                </a:cubicBezTo>
                <a:cubicBezTo>
                  <a:pt x="87" y="88"/>
                  <a:pt x="86" y="89"/>
                  <a:pt x="86" y="93"/>
                </a:cubicBezTo>
                <a:cubicBezTo>
                  <a:pt x="86" y="95"/>
                  <a:pt x="86" y="95"/>
                  <a:pt x="86" y="95"/>
                </a:cubicBezTo>
                <a:cubicBezTo>
                  <a:pt x="86" y="96"/>
                  <a:pt x="85" y="97"/>
                  <a:pt x="84" y="97"/>
                </a:cubicBezTo>
                <a:cubicBezTo>
                  <a:pt x="71" y="97"/>
                  <a:pt x="71" y="97"/>
                  <a:pt x="71" y="97"/>
                </a:cubicBezTo>
                <a:cubicBezTo>
                  <a:pt x="70" y="97"/>
                  <a:pt x="69" y="96"/>
                  <a:pt x="69" y="95"/>
                </a:cubicBezTo>
                <a:cubicBezTo>
                  <a:pt x="69" y="93"/>
                  <a:pt x="69" y="93"/>
                  <a:pt x="69" y="93"/>
                </a:cubicBezTo>
                <a:cubicBezTo>
                  <a:pt x="69" y="90"/>
                  <a:pt x="68" y="88"/>
                  <a:pt x="64" y="82"/>
                </a:cubicBezTo>
                <a:cubicBezTo>
                  <a:pt x="60" y="76"/>
                  <a:pt x="58" y="72"/>
                  <a:pt x="58" y="69"/>
                </a:cubicBezTo>
                <a:cubicBezTo>
                  <a:pt x="58" y="69"/>
                  <a:pt x="58" y="69"/>
                  <a:pt x="58" y="69"/>
                </a:cubicBezTo>
                <a:cubicBezTo>
                  <a:pt x="57" y="68"/>
                  <a:pt x="57" y="68"/>
                  <a:pt x="57" y="67"/>
                </a:cubicBezTo>
                <a:cubicBezTo>
                  <a:pt x="57" y="67"/>
                  <a:pt x="57" y="67"/>
                  <a:pt x="57" y="67"/>
                </a:cubicBezTo>
                <a:cubicBezTo>
                  <a:pt x="57" y="66"/>
                  <a:pt x="57" y="65"/>
                  <a:pt x="57" y="65"/>
                </a:cubicBezTo>
                <a:cubicBezTo>
                  <a:pt x="57" y="54"/>
                  <a:pt x="66" y="45"/>
                  <a:pt x="78" y="45"/>
                </a:cubicBezTo>
                <a:cubicBezTo>
                  <a:pt x="89" y="45"/>
                  <a:pt x="98" y="54"/>
                  <a:pt x="98" y="65"/>
                </a:cubicBezTo>
                <a:cubicBezTo>
                  <a:pt x="98" y="65"/>
                  <a:pt x="98" y="66"/>
                  <a:pt x="98" y="67"/>
                </a:cubicBezTo>
                <a:cubicBezTo>
                  <a:pt x="98" y="67"/>
                  <a:pt x="98" y="67"/>
                  <a:pt x="98" y="67"/>
                </a:cubicBezTo>
                <a:cubicBezTo>
                  <a:pt x="98" y="68"/>
                  <a:pt x="98" y="69"/>
                  <a:pt x="98" y="69"/>
                </a:cubicBezTo>
                <a:cubicBezTo>
                  <a:pt x="98" y="69"/>
                  <a:pt x="98" y="69"/>
                  <a:pt x="98" y="69"/>
                </a:cubicBezTo>
                <a:moveTo>
                  <a:pt x="86" y="105"/>
                </a:moveTo>
                <a:cubicBezTo>
                  <a:pt x="86" y="103"/>
                  <a:pt x="85" y="102"/>
                  <a:pt x="85" y="102"/>
                </a:cubicBezTo>
                <a:cubicBezTo>
                  <a:pt x="85" y="102"/>
                  <a:pt x="84" y="101"/>
                  <a:pt x="84" y="101"/>
                </a:cubicBezTo>
                <a:cubicBezTo>
                  <a:pt x="71" y="101"/>
                  <a:pt x="71" y="101"/>
                  <a:pt x="71" y="101"/>
                </a:cubicBezTo>
                <a:cubicBezTo>
                  <a:pt x="71" y="101"/>
                  <a:pt x="70" y="102"/>
                  <a:pt x="70" y="102"/>
                </a:cubicBezTo>
                <a:cubicBezTo>
                  <a:pt x="70" y="102"/>
                  <a:pt x="69" y="103"/>
                  <a:pt x="69" y="105"/>
                </a:cubicBezTo>
                <a:cubicBezTo>
                  <a:pt x="69" y="105"/>
                  <a:pt x="69" y="106"/>
                  <a:pt x="69" y="106"/>
                </a:cubicBezTo>
                <a:cubicBezTo>
                  <a:pt x="69" y="106"/>
                  <a:pt x="69" y="107"/>
                  <a:pt x="69" y="107"/>
                </a:cubicBezTo>
                <a:cubicBezTo>
                  <a:pt x="69" y="107"/>
                  <a:pt x="69" y="107"/>
                  <a:pt x="69" y="108"/>
                </a:cubicBezTo>
                <a:cubicBezTo>
                  <a:pt x="69" y="110"/>
                  <a:pt x="70" y="110"/>
                  <a:pt x="70" y="110"/>
                </a:cubicBezTo>
                <a:cubicBezTo>
                  <a:pt x="70" y="110"/>
                  <a:pt x="71" y="111"/>
                  <a:pt x="71" y="111"/>
                </a:cubicBezTo>
                <a:cubicBezTo>
                  <a:pt x="71" y="111"/>
                  <a:pt x="72" y="111"/>
                  <a:pt x="72" y="111"/>
                </a:cubicBezTo>
                <a:cubicBezTo>
                  <a:pt x="73" y="114"/>
                  <a:pt x="73" y="114"/>
                  <a:pt x="73" y="114"/>
                </a:cubicBezTo>
                <a:cubicBezTo>
                  <a:pt x="73" y="114"/>
                  <a:pt x="74" y="114"/>
                  <a:pt x="74" y="114"/>
                </a:cubicBezTo>
                <a:cubicBezTo>
                  <a:pt x="81" y="114"/>
                  <a:pt x="81" y="114"/>
                  <a:pt x="81" y="114"/>
                </a:cubicBezTo>
                <a:cubicBezTo>
                  <a:pt x="81" y="114"/>
                  <a:pt x="82" y="114"/>
                  <a:pt x="82" y="114"/>
                </a:cubicBezTo>
                <a:cubicBezTo>
                  <a:pt x="83" y="111"/>
                  <a:pt x="83" y="111"/>
                  <a:pt x="83" y="111"/>
                </a:cubicBezTo>
                <a:cubicBezTo>
                  <a:pt x="84" y="111"/>
                  <a:pt x="84" y="111"/>
                  <a:pt x="84" y="111"/>
                </a:cubicBezTo>
                <a:cubicBezTo>
                  <a:pt x="84" y="111"/>
                  <a:pt x="85" y="110"/>
                  <a:pt x="85" y="110"/>
                </a:cubicBezTo>
                <a:cubicBezTo>
                  <a:pt x="85" y="110"/>
                  <a:pt x="86" y="110"/>
                  <a:pt x="86" y="108"/>
                </a:cubicBezTo>
                <a:cubicBezTo>
                  <a:pt x="86" y="107"/>
                  <a:pt x="86" y="107"/>
                  <a:pt x="86" y="107"/>
                </a:cubicBezTo>
                <a:cubicBezTo>
                  <a:pt x="86" y="107"/>
                  <a:pt x="86" y="106"/>
                  <a:pt x="86" y="106"/>
                </a:cubicBezTo>
                <a:cubicBezTo>
                  <a:pt x="86" y="106"/>
                  <a:pt x="86" y="105"/>
                  <a:pt x="86" y="105"/>
                </a:cubicBezTo>
                <a:moveTo>
                  <a:pt x="78" y="10"/>
                </a:moveTo>
                <a:cubicBezTo>
                  <a:pt x="114" y="10"/>
                  <a:pt x="144" y="40"/>
                  <a:pt x="145" y="77"/>
                </a:cubicBezTo>
                <a:cubicBezTo>
                  <a:pt x="145" y="94"/>
                  <a:pt x="138" y="111"/>
                  <a:pt x="125" y="124"/>
                </a:cubicBezTo>
                <a:cubicBezTo>
                  <a:pt x="113" y="137"/>
                  <a:pt x="96" y="144"/>
                  <a:pt x="78" y="144"/>
                </a:cubicBezTo>
                <a:cubicBezTo>
                  <a:pt x="78" y="144"/>
                  <a:pt x="78" y="144"/>
                  <a:pt x="78" y="144"/>
                </a:cubicBezTo>
                <a:cubicBezTo>
                  <a:pt x="41" y="144"/>
                  <a:pt x="11" y="115"/>
                  <a:pt x="11" y="78"/>
                </a:cubicBezTo>
                <a:cubicBezTo>
                  <a:pt x="10" y="60"/>
                  <a:pt x="17" y="43"/>
                  <a:pt x="30" y="30"/>
                </a:cubicBezTo>
                <a:cubicBezTo>
                  <a:pt x="42" y="18"/>
                  <a:pt x="59" y="10"/>
                  <a:pt x="77" y="10"/>
                </a:cubicBezTo>
                <a:cubicBezTo>
                  <a:pt x="78" y="10"/>
                  <a:pt x="78" y="10"/>
                  <a:pt x="78" y="10"/>
                </a:cubicBezTo>
                <a:cubicBezTo>
                  <a:pt x="78" y="10"/>
                  <a:pt x="78" y="10"/>
                  <a:pt x="78" y="10"/>
                </a:cubicBezTo>
                <a:moveTo>
                  <a:pt x="78" y="0"/>
                </a:moveTo>
                <a:cubicBezTo>
                  <a:pt x="77" y="0"/>
                  <a:pt x="77" y="0"/>
                  <a:pt x="77" y="0"/>
                </a:cubicBezTo>
                <a:cubicBezTo>
                  <a:pt x="34" y="1"/>
                  <a:pt x="0" y="36"/>
                  <a:pt x="1" y="78"/>
                </a:cubicBezTo>
                <a:cubicBezTo>
                  <a:pt x="1" y="120"/>
                  <a:pt x="36" y="154"/>
                  <a:pt x="78" y="154"/>
                </a:cubicBezTo>
                <a:cubicBezTo>
                  <a:pt x="78" y="154"/>
                  <a:pt x="78" y="154"/>
                  <a:pt x="78" y="154"/>
                </a:cubicBezTo>
                <a:cubicBezTo>
                  <a:pt x="121" y="154"/>
                  <a:pt x="155" y="119"/>
                  <a:pt x="154" y="76"/>
                </a:cubicBezTo>
                <a:cubicBezTo>
                  <a:pt x="154" y="34"/>
                  <a:pt x="120" y="0"/>
                  <a:pt x="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7" tIns="60953" rIns="121907" bIns="60953" numCol="1" anchor="t" anchorCtr="0" compatLnSpc="1">
            <a:prstTxWarp prst="textNoShape">
              <a:avLst/>
            </a:prstTxWarp>
          </a:bodyPr>
          <a:lstStyle/>
          <a:p>
            <a:endParaRPr lang="en-US" sz="2400" dirty="0">
              <a:latin typeface="Segoe UI"/>
            </a:endParaRPr>
          </a:p>
        </p:txBody>
      </p:sp>
      <p:graphicFrame>
        <p:nvGraphicFramePr>
          <p:cNvPr id="3" name="Table 2">
            <a:extLst>
              <a:ext uri="{FF2B5EF4-FFF2-40B4-BE49-F238E27FC236}">
                <a16:creationId xmlns:a16="http://schemas.microsoft.com/office/drawing/2014/main" id="{40810547-279C-4837-96BA-A9469A115D4C}"/>
              </a:ext>
            </a:extLst>
          </p:cNvPr>
          <p:cNvGraphicFramePr>
            <a:graphicFrameLocks noGrp="1"/>
          </p:cNvGraphicFramePr>
          <p:nvPr>
            <p:extLst>
              <p:ext uri="{D42A27DB-BD31-4B8C-83A1-F6EECF244321}">
                <p14:modId xmlns:p14="http://schemas.microsoft.com/office/powerpoint/2010/main" val="499011936"/>
              </p:ext>
            </p:extLst>
          </p:nvPr>
        </p:nvGraphicFramePr>
        <p:xfrm>
          <a:off x="4247480" y="0"/>
          <a:ext cx="7944520" cy="7584339"/>
        </p:xfrm>
        <a:graphic>
          <a:graphicData uri="http://schemas.openxmlformats.org/drawingml/2006/table">
            <a:tbl>
              <a:tblPr>
                <a:tableStyleId>{EB344D84-9AFB-497E-A393-DC336BA19D2E}</a:tableStyleId>
              </a:tblPr>
              <a:tblGrid>
                <a:gridCol w="3044069">
                  <a:extLst>
                    <a:ext uri="{9D8B030D-6E8A-4147-A177-3AD203B41FA5}">
                      <a16:colId xmlns:a16="http://schemas.microsoft.com/office/drawing/2014/main" val="28805593"/>
                    </a:ext>
                  </a:extLst>
                </a:gridCol>
                <a:gridCol w="4900451">
                  <a:extLst>
                    <a:ext uri="{9D8B030D-6E8A-4147-A177-3AD203B41FA5}">
                      <a16:colId xmlns:a16="http://schemas.microsoft.com/office/drawing/2014/main" val="1502927622"/>
                    </a:ext>
                  </a:extLst>
                </a:gridCol>
              </a:tblGrid>
              <a:tr h="928982">
                <a:tc>
                  <a:txBody>
                    <a:bodyPr/>
                    <a:lstStyle/>
                    <a:p>
                      <a:pPr marL="0" marR="0" algn="ctr">
                        <a:spcBef>
                          <a:spcPts val="300"/>
                        </a:spcBef>
                        <a:spcAft>
                          <a:spcPts val="300"/>
                        </a:spcAft>
                      </a:pPr>
                      <a:r>
                        <a:rPr lang="en-US" sz="1200" b="1" dirty="0">
                          <a:solidFill>
                            <a:schemeClr val="bg1"/>
                          </a:solidFill>
                          <a:effectLst/>
                        </a:rPr>
                        <a:t>Objection</a:t>
                      </a:r>
                      <a:endParaRPr lang="en-US" sz="1200" b="1"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2329" marR="62329" marT="0" marB="0">
                    <a:solidFill>
                      <a:schemeClr val="tx1"/>
                    </a:solidFill>
                  </a:tcPr>
                </a:tc>
                <a:tc>
                  <a:txBody>
                    <a:bodyPr/>
                    <a:lstStyle/>
                    <a:p>
                      <a:pPr marL="0" marR="0" algn="ctr">
                        <a:spcBef>
                          <a:spcPts val="300"/>
                        </a:spcBef>
                        <a:spcAft>
                          <a:spcPts val="300"/>
                        </a:spcAft>
                      </a:pPr>
                      <a:r>
                        <a:rPr lang="en-US" sz="1200" b="1" dirty="0">
                          <a:solidFill>
                            <a:schemeClr val="bg1"/>
                          </a:solidFill>
                          <a:effectLst/>
                        </a:rPr>
                        <a:t>How to respond</a:t>
                      </a:r>
                    </a:p>
                    <a:p>
                      <a:pPr marL="0" marR="0" algn="ctr">
                        <a:spcBef>
                          <a:spcPts val="300"/>
                        </a:spcBef>
                        <a:spcAft>
                          <a:spcPts val="300"/>
                        </a:spcAft>
                      </a:pPr>
                      <a:endParaRPr lang="en-US" sz="1200" b="1"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2329" marR="62329" marT="0" marB="0">
                    <a:solidFill>
                      <a:schemeClr val="tx1"/>
                    </a:solidFill>
                  </a:tcPr>
                </a:tc>
                <a:extLst>
                  <a:ext uri="{0D108BD9-81ED-4DB2-BD59-A6C34878D82A}">
                    <a16:rowId xmlns:a16="http://schemas.microsoft.com/office/drawing/2014/main" val="2993249123"/>
                  </a:ext>
                </a:extLst>
              </a:tr>
              <a:tr h="1362932">
                <a:tc>
                  <a:txBody>
                    <a:bodyPr/>
                    <a:lstStyle/>
                    <a:p>
                      <a:pPr marL="0" marR="0" algn="ctr">
                        <a:spcBef>
                          <a:spcPts val="300"/>
                        </a:spcBef>
                        <a:spcAft>
                          <a:spcPts val="300"/>
                        </a:spcAft>
                      </a:pPr>
                      <a:r>
                        <a:rPr lang="en-US" sz="1200" dirty="0">
                          <a:solidFill>
                            <a:schemeClr val="bg1"/>
                          </a:solidFill>
                          <a:effectLst/>
                        </a:rPr>
                        <a:t>Our data isn’t usable for this purpose. It will take too long to clean it and get it ready for analytics.</a:t>
                      </a:r>
                      <a:endParaRPr lang="en-US" sz="120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2329" marR="62329" marT="0" marB="0">
                    <a:solidFill>
                      <a:schemeClr val="tx1">
                        <a:lumMod val="75000"/>
                      </a:schemeClr>
                    </a:solidFill>
                  </a:tcPr>
                </a:tc>
                <a:tc>
                  <a:txBody>
                    <a:bodyPr/>
                    <a:lstStyle/>
                    <a:p>
                      <a:pPr marL="0" marR="0">
                        <a:spcBef>
                          <a:spcPts val="300"/>
                        </a:spcBef>
                        <a:spcAft>
                          <a:spcPts val="300"/>
                        </a:spcAft>
                      </a:pPr>
                      <a:r>
                        <a:rPr lang="en-US" sz="1200" dirty="0">
                          <a:solidFill>
                            <a:srgbClr val="FFFFFF"/>
                          </a:solidFill>
                          <a:effectLst/>
                        </a:rPr>
                        <a:t>You can get started quickly by connecting Power BI to your existing data sources to provide rich visualizations and easy-to-build dashboards. </a:t>
                      </a:r>
                    </a:p>
                    <a:p>
                      <a:pPr marL="0" marR="0">
                        <a:spcBef>
                          <a:spcPts val="300"/>
                        </a:spcBef>
                        <a:spcAft>
                          <a:spcPts val="300"/>
                        </a:spcAft>
                      </a:pPr>
                      <a:r>
                        <a:rPr lang="en-US" sz="1200" dirty="0">
                          <a:solidFill>
                            <a:srgbClr val="FFFFFF"/>
                          </a:solidFill>
                          <a:effectLst/>
                        </a:rPr>
                        <a:t>Then you can start to clean and rationalize your data to enable more advanced scenarios at the same time that your school is making better use of the data you already have.</a:t>
                      </a:r>
                      <a:endParaRPr lang="en-US" sz="1200" dirty="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2329" marR="62329" marT="0" marB="0">
                    <a:solidFill>
                      <a:srgbClr val="00B0F0"/>
                    </a:solidFill>
                  </a:tcPr>
                </a:tc>
                <a:extLst>
                  <a:ext uri="{0D108BD9-81ED-4DB2-BD59-A6C34878D82A}">
                    <a16:rowId xmlns:a16="http://schemas.microsoft.com/office/drawing/2014/main" val="3552511303"/>
                  </a:ext>
                </a:extLst>
              </a:tr>
              <a:tr h="1663839">
                <a:tc>
                  <a:txBody>
                    <a:bodyPr/>
                    <a:lstStyle/>
                    <a:p>
                      <a:pPr marL="0" marR="0" algn="ctr">
                        <a:spcBef>
                          <a:spcPts val="300"/>
                        </a:spcBef>
                        <a:spcAft>
                          <a:spcPts val="300"/>
                        </a:spcAft>
                      </a:pPr>
                      <a:r>
                        <a:rPr lang="en-US" sz="1200" dirty="0">
                          <a:solidFill>
                            <a:schemeClr val="bg1"/>
                          </a:solidFill>
                          <a:effectLst/>
                        </a:rPr>
                        <a:t>I can’t store data in the cloud because I’m concerned about security and privacy.</a:t>
                      </a:r>
                      <a:endParaRPr lang="en-US" sz="120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2329" marR="62329" marT="0" marB="0">
                    <a:solidFill>
                      <a:schemeClr val="tx1">
                        <a:lumMod val="75000"/>
                      </a:schemeClr>
                    </a:solidFill>
                  </a:tcPr>
                </a:tc>
                <a:tc>
                  <a:txBody>
                    <a:bodyPr/>
                    <a:lstStyle/>
                    <a:p>
                      <a:pPr marL="0" marR="0">
                        <a:spcBef>
                          <a:spcPts val="300"/>
                        </a:spcBef>
                        <a:spcAft>
                          <a:spcPts val="300"/>
                        </a:spcAft>
                      </a:pPr>
                      <a:r>
                        <a:rPr lang="en-US" sz="1200" dirty="0">
                          <a:solidFill>
                            <a:srgbClr val="FFFFFF"/>
                          </a:solidFill>
                          <a:effectLst/>
                        </a:rPr>
                        <a:t>Microsoft Azure provides best-in-class security features across the platform to ensure that student data stays secure and is only accessible by people with an appropriate need. </a:t>
                      </a:r>
                    </a:p>
                    <a:p>
                      <a:pPr marL="0" marR="0">
                        <a:spcBef>
                          <a:spcPts val="300"/>
                        </a:spcBef>
                        <a:spcAft>
                          <a:spcPts val="300"/>
                        </a:spcAft>
                      </a:pPr>
                      <a:r>
                        <a:rPr lang="en-US" sz="1200" dirty="0">
                          <a:solidFill>
                            <a:srgbClr val="FFFFFF"/>
                          </a:solidFill>
                          <a:effectLst/>
                        </a:rPr>
                        <a:t>Data can be encrypted in-transit or at-rest, and role-based access control ensures appropriate data access. </a:t>
                      </a:r>
                    </a:p>
                    <a:p>
                      <a:pPr marL="0" marR="0">
                        <a:spcBef>
                          <a:spcPts val="300"/>
                        </a:spcBef>
                        <a:spcAft>
                          <a:spcPts val="300"/>
                        </a:spcAft>
                      </a:pPr>
                      <a:r>
                        <a:rPr lang="en-US" sz="1200" dirty="0">
                          <a:solidFill>
                            <a:srgbClr val="FFFFFF"/>
                          </a:solidFill>
                          <a:effectLst/>
                        </a:rPr>
                        <a:t>(For EU customers) Azure provides a complete set of capabilities to ensure GDPR compliance.</a:t>
                      </a:r>
                      <a:endParaRPr lang="en-US" sz="1200" dirty="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2329" marR="62329" marT="0" marB="0">
                    <a:solidFill>
                      <a:srgbClr val="0070C0"/>
                    </a:solidFill>
                  </a:tcPr>
                </a:tc>
                <a:extLst>
                  <a:ext uri="{0D108BD9-81ED-4DB2-BD59-A6C34878D82A}">
                    <a16:rowId xmlns:a16="http://schemas.microsoft.com/office/drawing/2014/main" val="1843611040"/>
                  </a:ext>
                </a:extLst>
              </a:tr>
              <a:tr h="1575337">
                <a:tc>
                  <a:txBody>
                    <a:bodyPr/>
                    <a:lstStyle/>
                    <a:p>
                      <a:pPr marL="0" marR="0" algn="ctr">
                        <a:spcBef>
                          <a:spcPts val="300"/>
                        </a:spcBef>
                        <a:spcAft>
                          <a:spcPts val="300"/>
                        </a:spcAft>
                      </a:pPr>
                      <a:r>
                        <a:rPr lang="en-US" sz="1200" dirty="0">
                          <a:solidFill>
                            <a:schemeClr val="bg1"/>
                          </a:solidFill>
                          <a:effectLst/>
                        </a:rPr>
                        <a:t>This will cost too much, I’d rather own my infrastructure.</a:t>
                      </a:r>
                      <a:endParaRPr lang="en-US" sz="120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2329" marR="62329" marT="0" marB="0">
                    <a:solidFill>
                      <a:schemeClr val="tx1">
                        <a:lumMod val="75000"/>
                      </a:schemeClr>
                    </a:solidFill>
                  </a:tcPr>
                </a:tc>
                <a:tc>
                  <a:txBody>
                    <a:bodyPr/>
                    <a:lstStyle/>
                    <a:p>
                      <a:pPr marL="0" marR="0" algn="l" defTabSz="914367" rtl="0" eaLnBrk="1" latinLnBrk="0" hangingPunct="1">
                        <a:spcBef>
                          <a:spcPts val="300"/>
                        </a:spcBef>
                        <a:spcAft>
                          <a:spcPts val="300"/>
                        </a:spcAft>
                      </a:pPr>
                      <a:r>
                        <a:rPr lang="en-US" sz="1200" kern="1200" dirty="0">
                          <a:solidFill>
                            <a:srgbClr val="FFFFFF"/>
                          </a:solidFill>
                          <a:effectLst/>
                          <a:latin typeface="+mn-lt"/>
                          <a:ea typeface="+mn-ea"/>
                          <a:cs typeface="+mn-cs"/>
                        </a:rPr>
                        <a:t>Purchasing your own infrastructure requires a large up-front investment for hardware that will be underutilized most of its useful life. </a:t>
                      </a:r>
                    </a:p>
                    <a:p>
                      <a:pPr marL="0" marR="0" algn="l" defTabSz="914367" rtl="0" eaLnBrk="1" latinLnBrk="0" hangingPunct="1">
                        <a:spcBef>
                          <a:spcPts val="300"/>
                        </a:spcBef>
                        <a:spcAft>
                          <a:spcPts val="300"/>
                        </a:spcAft>
                      </a:pPr>
                      <a:r>
                        <a:rPr lang="en-US" sz="1200" kern="1200" dirty="0">
                          <a:solidFill>
                            <a:srgbClr val="FFFFFF"/>
                          </a:solidFill>
                          <a:effectLst/>
                          <a:latin typeface="+mn-lt"/>
                          <a:ea typeface="+mn-ea"/>
                          <a:cs typeface="+mn-cs"/>
                        </a:rPr>
                        <a:t>With Azure, you can add additional resources when needed, such as during the start of a new term or during annual testing, and scale down during times of lower demand. Azure lets you reduce your total cost of ownership and pay only for what you use.</a:t>
                      </a:r>
                    </a:p>
                  </a:txBody>
                  <a:tcPr marL="62329" marR="62329" marT="0" marB="0">
                    <a:solidFill>
                      <a:srgbClr val="00B0F0"/>
                    </a:solidFill>
                  </a:tcPr>
                </a:tc>
                <a:extLst>
                  <a:ext uri="{0D108BD9-81ED-4DB2-BD59-A6C34878D82A}">
                    <a16:rowId xmlns:a16="http://schemas.microsoft.com/office/drawing/2014/main" val="2122374001"/>
                  </a:ext>
                </a:extLst>
              </a:tr>
              <a:tr h="2053249">
                <a:tc>
                  <a:txBody>
                    <a:bodyPr/>
                    <a:lstStyle/>
                    <a:p>
                      <a:pPr marL="0" marR="0" algn="ctr">
                        <a:spcBef>
                          <a:spcPts val="300"/>
                        </a:spcBef>
                        <a:spcAft>
                          <a:spcPts val="300"/>
                        </a:spcAft>
                      </a:pPr>
                      <a:r>
                        <a:rPr lang="en-US" sz="1200" dirty="0">
                          <a:solidFill>
                            <a:schemeClr val="bg1"/>
                          </a:solidFill>
                          <a:effectLst/>
                        </a:rPr>
                        <a:t>I’m not convinced that the big data approach is effective in education.</a:t>
                      </a:r>
                      <a:endParaRPr lang="en-US" sz="120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2329" marR="62329" marT="0" marB="0">
                    <a:solidFill>
                      <a:schemeClr val="tx1">
                        <a:lumMod val="75000"/>
                      </a:schemeClr>
                    </a:solidFill>
                  </a:tcPr>
                </a:tc>
                <a:tc>
                  <a:txBody>
                    <a:bodyPr/>
                    <a:lstStyle/>
                    <a:p>
                      <a:pPr marL="0" marR="0">
                        <a:spcBef>
                          <a:spcPts val="300"/>
                        </a:spcBef>
                        <a:spcAft>
                          <a:spcPts val="300"/>
                        </a:spcAft>
                      </a:pPr>
                      <a:r>
                        <a:rPr lang="en-US" sz="1200" dirty="0">
                          <a:solidFill>
                            <a:srgbClr val="FFFFFF"/>
                          </a:solidFill>
                          <a:effectLst/>
                        </a:rPr>
                        <a:t>We’ve seen many customers be successful by embracing data and predictive analytics strategies. </a:t>
                      </a:r>
                    </a:p>
                    <a:p>
                      <a:pPr marL="0" marR="0">
                        <a:spcBef>
                          <a:spcPts val="300"/>
                        </a:spcBef>
                        <a:spcAft>
                          <a:spcPts val="300"/>
                        </a:spcAft>
                      </a:pPr>
                      <a:r>
                        <a:rPr lang="en-US" sz="1200" dirty="0">
                          <a:solidFill>
                            <a:srgbClr val="FFFFFF"/>
                          </a:solidFill>
                          <a:effectLst/>
                        </a:rPr>
                        <a:t>For example, Tacoma Public Schools increased their high school graduation rate from 55% to 82.6% in just six years by adopting a holistic analytics approach that used data to improve student support.</a:t>
                      </a:r>
                    </a:p>
                    <a:p>
                      <a:pPr marL="0" marR="0">
                        <a:spcBef>
                          <a:spcPts val="300"/>
                        </a:spcBef>
                        <a:spcAft>
                          <a:spcPts val="300"/>
                        </a:spcAft>
                      </a:pPr>
                      <a:r>
                        <a:rPr lang="en-US" sz="1200" dirty="0">
                          <a:solidFill>
                            <a:srgbClr val="FFFFFF"/>
                          </a:solidFill>
                          <a:effectLst/>
                        </a:rPr>
                        <a:t> </a:t>
                      </a:r>
                    </a:p>
                    <a:p>
                      <a:pPr marL="0" marR="0">
                        <a:spcBef>
                          <a:spcPts val="300"/>
                        </a:spcBef>
                        <a:spcAft>
                          <a:spcPts val="300"/>
                        </a:spcAft>
                      </a:pPr>
                      <a:r>
                        <a:rPr lang="en-US" sz="1200" dirty="0">
                          <a:effectLst/>
                        </a:rPr>
                        <a:t> </a:t>
                      </a:r>
                    </a:p>
                    <a:p>
                      <a:pPr marL="0" marR="0">
                        <a:spcBef>
                          <a:spcPts val="300"/>
                        </a:spcBef>
                        <a:spcAft>
                          <a:spcPts val="300"/>
                        </a:spcAft>
                      </a:pPr>
                      <a:r>
                        <a:rPr lang="en-US" sz="1200" dirty="0">
                          <a:effectLst/>
                        </a:rPr>
                        <a:t> </a:t>
                      </a:r>
                      <a:endParaRPr lang="en-US" sz="1200" dirty="0">
                        <a:solidFill>
                          <a:srgbClr val="50505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2329" marR="62329" marT="0" marB="0">
                    <a:solidFill>
                      <a:srgbClr val="0070C0"/>
                    </a:solidFill>
                  </a:tcPr>
                </a:tc>
                <a:extLst>
                  <a:ext uri="{0D108BD9-81ED-4DB2-BD59-A6C34878D82A}">
                    <a16:rowId xmlns:a16="http://schemas.microsoft.com/office/drawing/2014/main" val="3447984956"/>
                  </a:ext>
                </a:extLst>
              </a:tr>
            </a:tbl>
          </a:graphicData>
        </a:graphic>
      </p:graphicFrame>
    </p:spTree>
    <p:extLst>
      <p:ext uri="{BB962C8B-B14F-4D97-AF65-F5344CB8AC3E}">
        <p14:creationId xmlns:p14="http://schemas.microsoft.com/office/powerpoint/2010/main" val="2216008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flipV="1">
            <a:off x="1732" y="4230577"/>
            <a:ext cx="12188541" cy="262645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23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itle 4"/>
          <p:cNvSpPr>
            <a:spLocks noGrp="1"/>
          </p:cNvSpPr>
          <p:nvPr>
            <p:ph type="title"/>
          </p:nvPr>
        </p:nvSpPr>
        <p:spPr>
          <a:xfrm>
            <a:off x="3369019" y="1183635"/>
            <a:ext cx="8222568" cy="917315"/>
          </a:xfrm>
        </p:spPr>
        <p:txBody>
          <a:bodyPr vert="horz" wrap="square" lIns="146263" tIns="91414" rIns="146263" bIns="91414" rtlCol="0" anchor="t">
            <a:noAutofit/>
          </a:bodyPr>
          <a:lstStyle/>
          <a:p>
            <a:r>
              <a:rPr lang="en-US" sz="3200" dirty="0">
                <a:solidFill>
                  <a:schemeClr val="tx1"/>
                </a:solidFill>
              </a:rPr>
              <a:t>Azure - Built for Enterprise scale</a:t>
            </a:r>
          </a:p>
        </p:txBody>
      </p:sp>
      <p:sp>
        <p:nvSpPr>
          <p:cNvPr id="18" name="TextBox 17"/>
          <p:cNvSpPr txBox="1"/>
          <p:nvPr/>
        </p:nvSpPr>
        <p:spPr>
          <a:xfrm>
            <a:off x="439755" y="4364287"/>
            <a:ext cx="3605658" cy="2424942"/>
          </a:xfrm>
          <a:prstGeom prst="rect">
            <a:avLst/>
          </a:prstGeom>
          <a:noFill/>
        </p:spPr>
        <p:txBody>
          <a:bodyPr wrap="square" lIns="182829" tIns="146263" rIns="182829" bIns="146263" rtlCol="0">
            <a:spAutoFit/>
          </a:bodyPr>
          <a:lstStyle/>
          <a:p>
            <a:pPr marL="0" marR="0" lvl="0" indent="0" algn="l" defTabSz="914165" rtl="0" eaLnBrk="1" fontAlgn="auto" latinLnBrk="0" hangingPunct="1">
              <a:lnSpc>
                <a:spcPct val="90000"/>
              </a:lnSpc>
              <a:spcBef>
                <a:spcPts val="0"/>
              </a:spcBef>
              <a:spcAft>
                <a:spcPts val="12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a:ea typeface="+mn-ea"/>
                <a:cs typeface="+mn-cs"/>
              </a:rPr>
              <a:t>Enterprise-grade</a:t>
            </a:r>
          </a:p>
          <a:p>
            <a:pPr marL="342812" marR="0" lvl="0" indent="-342812" algn="l" defTabSz="91416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 trusted cloud – 57% of Fortune 500 companies rely on Azure</a:t>
            </a:r>
          </a:p>
          <a:p>
            <a:pPr marL="342812" marR="0" lvl="0" indent="-342812" algn="l" defTabSz="91416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A recognized Leader in Gartner Magic Quadrants</a:t>
            </a:r>
          </a:p>
          <a:p>
            <a:pPr marL="342812" marR="0" lvl="0" indent="-342812" algn="l" defTabSz="91416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Industry-leading commitments to data protection, security measures, privacy policies, and international compliance programs</a:t>
            </a:r>
          </a:p>
        </p:txBody>
      </p:sp>
      <p:sp>
        <p:nvSpPr>
          <p:cNvPr id="19" name="TextBox 18"/>
          <p:cNvSpPr txBox="1"/>
          <p:nvPr/>
        </p:nvSpPr>
        <p:spPr>
          <a:xfrm>
            <a:off x="4422299" y="4364284"/>
            <a:ext cx="3772618" cy="2424942"/>
          </a:xfrm>
          <a:prstGeom prst="rect">
            <a:avLst/>
          </a:prstGeom>
          <a:noFill/>
        </p:spPr>
        <p:txBody>
          <a:bodyPr wrap="square" lIns="182829" tIns="146263" rIns="182829" bIns="146263" rtlCol="0">
            <a:spAutoFit/>
          </a:bodyPr>
          <a:lstStyle/>
          <a:p>
            <a:pPr marL="0" marR="0" lvl="0" indent="0" algn="l" defTabSz="914165" rtl="0" eaLnBrk="1" fontAlgn="auto" latinLnBrk="0" hangingPunct="1">
              <a:lnSpc>
                <a:spcPct val="90000"/>
              </a:lnSpc>
              <a:spcBef>
                <a:spcPts val="0"/>
              </a:spcBef>
              <a:spcAft>
                <a:spcPts val="12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a:ea typeface="+mn-ea"/>
                <a:cs typeface="+mn-cs"/>
              </a:rPr>
              <a:t>Hyper-scale</a:t>
            </a:r>
          </a:p>
          <a:p>
            <a:pPr marL="342812" marR="0" lvl="0" indent="-342812" algn="l" defTabSz="91416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Runs your apps anywhere across 20+ regions</a:t>
            </a:r>
          </a:p>
          <a:p>
            <a:pPr marL="342812" marR="0" lvl="0" indent="-342812" algn="l" defTabSz="91416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Provides an open and flexible platform from operating systems to coding languages </a:t>
            </a:r>
          </a:p>
          <a:p>
            <a:pPr marL="342812" marR="0" lvl="0" indent="-342812" algn="l" defTabSz="91416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Delivers scale-as-you-need, pay-as-you-go models via Azure’s near infinite capacity</a:t>
            </a:r>
          </a:p>
        </p:txBody>
      </p:sp>
      <p:sp>
        <p:nvSpPr>
          <p:cNvPr id="20" name="TextBox 19"/>
          <p:cNvSpPr txBox="1"/>
          <p:nvPr/>
        </p:nvSpPr>
        <p:spPr>
          <a:xfrm>
            <a:off x="8571799" y="4364285"/>
            <a:ext cx="3590366" cy="2555754"/>
          </a:xfrm>
          <a:prstGeom prst="rect">
            <a:avLst/>
          </a:prstGeom>
          <a:noFill/>
        </p:spPr>
        <p:txBody>
          <a:bodyPr wrap="square" lIns="182829" tIns="146263" rIns="182829" bIns="146263" rtlCol="0">
            <a:spAutoFit/>
          </a:bodyPr>
          <a:lstStyle/>
          <a:p>
            <a:pPr marL="0" marR="0" lvl="0" indent="0" algn="l" defTabSz="914165" rtl="0" eaLnBrk="1" fontAlgn="auto" latinLnBrk="0" hangingPunct="1">
              <a:lnSpc>
                <a:spcPct val="90000"/>
              </a:lnSpc>
              <a:spcBef>
                <a:spcPts val="0"/>
              </a:spcBef>
              <a:spcAft>
                <a:spcPts val="12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a:ea typeface="+mn-ea"/>
                <a:cs typeface="+mn-cs"/>
              </a:rPr>
              <a:t>Hybrid</a:t>
            </a:r>
          </a:p>
          <a:p>
            <a:pPr marL="342812" marR="0" lvl="0" indent="-342812" algn="l" defTabSz="91416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Extends your existing capabilities</a:t>
            </a:r>
          </a:p>
          <a:p>
            <a:pPr marL="342812" marR="0" lvl="0" indent="-342812" algn="l" defTabSz="91416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Enables workloads to transition easily across customer sites, service provider datacenters and Azure</a:t>
            </a:r>
          </a:p>
          <a:p>
            <a:pPr marL="342812" marR="0" lvl="0" indent="-342812" algn="l" defTabSz="91416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Empowers customers to deploy tiered workloads across environments, truly achieving the best of both clouds</a:t>
            </a:r>
          </a:p>
          <a:p>
            <a:pPr marL="0" marR="0" lvl="0" indent="0" algn="l" defTabSz="914165" rtl="0"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cxnSp>
        <p:nvCxnSpPr>
          <p:cNvPr id="21" name="Straight Connector 20"/>
          <p:cNvCxnSpPr/>
          <p:nvPr/>
        </p:nvCxnSpPr>
        <p:spPr>
          <a:xfrm>
            <a:off x="4234391" y="1893075"/>
            <a:ext cx="0" cy="1969517"/>
          </a:xfrm>
          <a:prstGeom prst="line">
            <a:avLst/>
          </a:prstGeom>
          <a:ln w="31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194915" y="1876868"/>
            <a:ext cx="0" cy="1969517"/>
          </a:xfrm>
          <a:prstGeom prst="line">
            <a:avLst/>
          </a:prstGeom>
          <a:ln w="31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3"/>
          <a:stretch>
            <a:fillRect/>
          </a:stretch>
        </p:blipFill>
        <p:spPr>
          <a:xfrm>
            <a:off x="9533510" y="2049710"/>
            <a:ext cx="1169177" cy="1665764"/>
          </a:xfrm>
          <a:prstGeom prst="rect">
            <a:avLst/>
          </a:prstGeom>
        </p:spPr>
      </p:pic>
      <p:pic>
        <p:nvPicPr>
          <p:cNvPr id="24" name="Picture 23"/>
          <p:cNvPicPr>
            <a:picLocks noChangeAspect="1"/>
          </p:cNvPicPr>
          <p:nvPr/>
        </p:nvPicPr>
        <p:blipFill>
          <a:blip r:embed="rId4"/>
          <a:stretch>
            <a:fillRect/>
          </a:stretch>
        </p:blipFill>
        <p:spPr>
          <a:xfrm>
            <a:off x="949751" y="2096110"/>
            <a:ext cx="2721728" cy="1821982"/>
          </a:xfrm>
          <a:prstGeom prst="rect">
            <a:avLst/>
          </a:prstGeom>
        </p:spPr>
      </p:pic>
      <p:pic>
        <p:nvPicPr>
          <p:cNvPr id="25" name="Picture 24"/>
          <p:cNvPicPr>
            <a:picLocks noChangeAspect="1"/>
          </p:cNvPicPr>
          <p:nvPr/>
        </p:nvPicPr>
        <p:blipFill>
          <a:blip r:embed="rId5"/>
          <a:stretch>
            <a:fillRect/>
          </a:stretch>
        </p:blipFill>
        <p:spPr>
          <a:xfrm>
            <a:off x="4985213" y="2234657"/>
            <a:ext cx="2646790" cy="1683435"/>
          </a:xfrm>
          <a:prstGeom prst="rect">
            <a:avLst/>
          </a:prstGeom>
        </p:spPr>
      </p:pic>
      <p:sp>
        <p:nvSpPr>
          <p:cNvPr id="12" name="Title 1">
            <a:extLst>
              <a:ext uri="{FF2B5EF4-FFF2-40B4-BE49-F238E27FC236}">
                <a16:creationId xmlns:a16="http://schemas.microsoft.com/office/drawing/2014/main" id="{34368CD0-37B4-474B-AE77-8F06963DBCD0}"/>
              </a:ext>
            </a:extLst>
          </p:cNvPr>
          <p:cNvSpPr txBox="1">
            <a:spLocks/>
          </p:cNvSpPr>
          <p:nvPr/>
        </p:nvSpPr>
        <p:spPr>
          <a:xfrm>
            <a:off x="0" y="71325"/>
            <a:ext cx="1165663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Highlight Benefits </a:t>
            </a:r>
            <a:r>
              <a:rPr kumimoji="0" lang="en-US" sz="48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of Microsoft </a:t>
            </a:r>
            <a:r>
              <a:rPr kumimoji="0" lang="en-US" sz="48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a:t>
            </a:r>
          </a:p>
        </p:txBody>
      </p:sp>
    </p:spTree>
    <p:extLst>
      <p:ext uri="{BB962C8B-B14F-4D97-AF65-F5344CB8AC3E}">
        <p14:creationId xmlns:p14="http://schemas.microsoft.com/office/powerpoint/2010/main" val="428102576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Call to Action</a:t>
            </a:r>
          </a:p>
        </p:txBody>
      </p:sp>
      <p:sp>
        <p:nvSpPr>
          <p:cNvPr id="5" name="TextBox 4">
            <a:extLst>
              <a:ext uri="{FF2B5EF4-FFF2-40B4-BE49-F238E27FC236}">
                <a16:creationId xmlns:a16="http://schemas.microsoft.com/office/drawing/2014/main" id="{23D46FA1-22FF-48F1-B7E6-E2AE6892FDF1}"/>
              </a:ext>
            </a:extLst>
          </p:cNvPr>
          <p:cNvSpPr txBox="1"/>
          <p:nvPr/>
        </p:nvSpPr>
        <p:spPr>
          <a:xfrm>
            <a:off x="0" y="2162287"/>
            <a:ext cx="12192000" cy="3128549"/>
          </a:xfrm>
          <a:prstGeom prst="rect">
            <a:avLst/>
          </a:prstGeom>
          <a:solidFill>
            <a:srgbClr val="00B0F0"/>
          </a:solidFill>
        </p:spPr>
        <p:txBody>
          <a:bodyPr wrap="square" lIns="182880" tIns="146304" rIns="182880" bIns="146304" rtlCol="0">
            <a:spAutoFit/>
          </a:bodyPr>
          <a:lstStyle/>
          <a:p>
            <a:pPr marL="514350" lvl="0" indent="-514350" defTabSz="914367">
              <a:spcBef>
                <a:spcPts val="300"/>
              </a:spcBef>
              <a:buFont typeface="+mj-lt"/>
              <a:buAutoNum type="arabicPeriod"/>
            </a:pPr>
            <a:r>
              <a:rPr lang="en-US" sz="3200" i="1" dirty="0">
                <a:solidFill>
                  <a:srgbClr val="FFFFFF"/>
                </a:solidFill>
              </a:rPr>
              <a:t>Assess your current IT environment and determine the desired solution outcomes</a:t>
            </a:r>
          </a:p>
          <a:p>
            <a:pPr marL="514350" lvl="0" indent="-514350" defTabSz="914367">
              <a:buFont typeface="+mj-lt"/>
              <a:buAutoNum type="arabicPeriod"/>
            </a:pPr>
            <a:r>
              <a:rPr lang="en-US" sz="3200" i="1" dirty="0">
                <a:solidFill>
                  <a:srgbClr val="FFFFFF"/>
                </a:solidFill>
              </a:rPr>
              <a:t>Design, develop, and deploy a predictive model to identify at-risk students</a:t>
            </a:r>
          </a:p>
          <a:p>
            <a:pPr marL="514350" lvl="0" indent="-514350" defTabSz="914367">
              <a:spcAft>
                <a:spcPts val="300"/>
              </a:spcAft>
              <a:buFont typeface="+mj-lt"/>
              <a:buAutoNum type="arabicPeriod"/>
            </a:pPr>
            <a:r>
              <a:rPr lang="en-US" sz="3200" i="1" dirty="0">
                <a:solidFill>
                  <a:srgbClr val="FFFFFF"/>
                </a:solidFill>
              </a:rPr>
              <a:t>Visualize predictive outcome with rich reports and dashboards</a:t>
            </a:r>
            <a:endParaRPr lang="en-US" sz="3200" i="1" dirty="0">
              <a:solidFill>
                <a:srgbClr val="FFFFFF"/>
              </a:solidFill>
              <a:latin typeface="Segoe UI" panose="020B0502040204020203" pitchFamily="34" charset="0"/>
              <a:ea typeface="Times New Roman" panose="02020603050405020304" pitchFamily="18" charset="0"/>
              <a:cs typeface="Times New Roman" panose="02020603050405020304" pitchFamily="18" charset="0"/>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479392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Rectangle 1"/>
          <p:cNvSpPr/>
          <p:nvPr/>
        </p:nvSpPr>
        <p:spPr bwMode="auto">
          <a:xfrm>
            <a:off x="1" y="487"/>
            <a:ext cx="12192000" cy="699900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4885504" y="3242134"/>
            <a:ext cx="2420993" cy="515715"/>
          </a:xfrm>
          <a:prstGeom prst="rect">
            <a:avLst/>
          </a:prstGeom>
        </p:spPr>
      </p:pic>
    </p:spTree>
    <p:extLst>
      <p:ext uri="{BB962C8B-B14F-4D97-AF65-F5344CB8AC3E}">
        <p14:creationId xmlns:p14="http://schemas.microsoft.com/office/powerpoint/2010/main" val="263184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ext Placeholder 4"/>
          <p:cNvSpPr txBox="1">
            <a:spLocks/>
          </p:cNvSpPr>
          <p:nvPr/>
        </p:nvSpPr>
        <p:spPr>
          <a:xfrm>
            <a:off x="2305433" y="3439961"/>
            <a:ext cx="8779911" cy="1785453"/>
          </a:xfrm>
          <a:prstGeom prst="rect">
            <a:avLst/>
          </a:prstGeom>
        </p:spPr>
        <p:txBody>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745" i="1" spc="-150" dirty="0">
                <a:solidFill>
                  <a:schemeClr val="bg1"/>
                </a:solidFill>
                <a:latin typeface="Segoe UI Light"/>
              </a:rPr>
              <a:t>Founded on the principle that people can do remarkable things when technology is within reach, our mission at Microsoft is to empower every student on the planet to achieve more</a:t>
            </a:r>
            <a:r>
              <a:rPr lang="en-US" sz="2745" spc="-150" dirty="0">
                <a:solidFill>
                  <a:srgbClr val="FFFFFF"/>
                </a:solidFill>
                <a:latin typeface="Segoe UI Light"/>
              </a:rPr>
              <a:t>.</a:t>
            </a:r>
          </a:p>
        </p:txBody>
      </p:sp>
      <p:grpSp>
        <p:nvGrpSpPr>
          <p:cNvPr id="3" name="Group 2">
            <a:extLst>
              <a:ext uri="{FF2B5EF4-FFF2-40B4-BE49-F238E27FC236}">
                <a16:creationId xmlns:a16="http://schemas.microsoft.com/office/drawing/2014/main" id="{E5EBAD09-1DC5-4587-81FA-10A2FB159C38}"/>
              </a:ext>
            </a:extLst>
          </p:cNvPr>
          <p:cNvGrpSpPr/>
          <p:nvPr/>
        </p:nvGrpSpPr>
        <p:grpSpPr>
          <a:xfrm>
            <a:off x="5660364" y="2177891"/>
            <a:ext cx="1035024" cy="1020342"/>
            <a:chOff x="6900863" y="5819775"/>
            <a:chExt cx="671513" cy="661988"/>
          </a:xfrm>
        </p:grpSpPr>
        <p:sp>
          <p:nvSpPr>
            <p:cNvPr id="5" name="Freeform 9">
              <a:extLst>
                <a:ext uri="{FF2B5EF4-FFF2-40B4-BE49-F238E27FC236}">
                  <a16:creationId xmlns:a16="http://schemas.microsoft.com/office/drawing/2014/main" id="{C7D4C356-F74F-46D0-84AD-E06730040900}"/>
                </a:ext>
              </a:extLst>
            </p:cNvPr>
            <p:cNvSpPr>
              <a:spLocks/>
            </p:cNvSpPr>
            <p:nvPr/>
          </p:nvSpPr>
          <p:spPr bwMode="auto">
            <a:xfrm>
              <a:off x="6900863" y="5862638"/>
              <a:ext cx="212725" cy="425450"/>
            </a:xfrm>
            <a:custGeom>
              <a:avLst/>
              <a:gdLst>
                <a:gd name="T0" fmla="*/ 43 w 134"/>
                <a:gd name="T1" fmla="*/ 268 h 268"/>
                <a:gd name="T2" fmla="*/ 0 w 134"/>
                <a:gd name="T3" fmla="*/ 268 h 268"/>
                <a:gd name="T4" fmla="*/ 0 w 134"/>
                <a:gd name="T5" fmla="*/ 0 h 268"/>
                <a:gd name="T6" fmla="*/ 134 w 134"/>
                <a:gd name="T7" fmla="*/ 0 h 268"/>
                <a:gd name="T8" fmla="*/ 134 w 134"/>
                <a:gd name="T9" fmla="*/ 134 h 268"/>
              </a:gdLst>
              <a:ahLst/>
              <a:cxnLst>
                <a:cxn ang="0">
                  <a:pos x="T0" y="T1"/>
                </a:cxn>
                <a:cxn ang="0">
                  <a:pos x="T2" y="T3"/>
                </a:cxn>
                <a:cxn ang="0">
                  <a:pos x="T4" y="T5"/>
                </a:cxn>
                <a:cxn ang="0">
                  <a:pos x="T6" y="T7"/>
                </a:cxn>
                <a:cxn ang="0">
                  <a:pos x="T8" y="T9"/>
                </a:cxn>
              </a:cxnLst>
              <a:rect l="0" t="0" r="r" b="b"/>
              <a:pathLst>
                <a:path w="134" h="268">
                  <a:moveTo>
                    <a:pt x="43" y="268"/>
                  </a:moveTo>
                  <a:lnTo>
                    <a:pt x="0" y="268"/>
                  </a:lnTo>
                  <a:lnTo>
                    <a:pt x="0" y="0"/>
                  </a:lnTo>
                  <a:lnTo>
                    <a:pt x="134" y="0"/>
                  </a:lnTo>
                  <a:lnTo>
                    <a:pt x="134" y="134"/>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10">
              <a:extLst>
                <a:ext uri="{FF2B5EF4-FFF2-40B4-BE49-F238E27FC236}">
                  <a16:creationId xmlns:a16="http://schemas.microsoft.com/office/drawing/2014/main" id="{3A62C63E-E7A3-4861-93D9-8FB3E72784EB}"/>
                </a:ext>
              </a:extLst>
            </p:cNvPr>
            <p:cNvSpPr>
              <a:spLocks noChangeArrowheads="1"/>
            </p:cNvSpPr>
            <p:nvPr/>
          </p:nvSpPr>
          <p:spPr bwMode="auto">
            <a:xfrm>
              <a:off x="6942138" y="6105525"/>
              <a:ext cx="34925" cy="34925"/>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11">
              <a:extLst>
                <a:ext uri="{FF2B5EF4-FFF2-40B4-BE49-F238E27FC236}">
                  <a16:creationId xmlns:a16="http://schemas.microsoft.com/office/drawing/2014/main" id="{A43A6255-E029-400A-B97E-FE8A0E174FEF}"/>
                </a:ext>
              </a:extLst>
            </p:cNvPr>
            <p:cNvSpPr>
              <a:spLocks noChangeArrowheads="1"/>
            </p:cNvSpPr>
            <p:nvPr/>
          </p:nvSpPr>
          <p:spPr bwMode="auto">
            <a:xfrm>
              <a:off x="6942138" y="6018213"/>
              <a:ext cx="34925" cy="3016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12">
              <a:extLst>
                <a:ext uri="{FF2B5EF4-FFF2-40B4-BE49-F238E27FC236}">
                  <a16:creationId xmlns:a16="http://schemas.microsoft.com/office/drawing/2014/main" id="{FE7A65A4-DAC9-4D6B-98C4-6624D464EA2E}"/>
                </a:ext>
              </a:extLst>
            </p:cNvPr>
            <p:cNvSpPr>
              <a:spLocks noChangeArrowheads="1"/>
            </p:cNvSpPr>
            <p:nvPr/>
          </p:nvSpPr>
          <p:spPr bwMode="auto">
            <a:xfrm>
              <a:off x="7037388" y="6018213"/>
              <a:ext cx="34925" cy="3016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13">
              <a:extLst>
                <a:ext uri="{FF2B5EF4-FFF2-40B4-BE49-F238E27FC236}">
                  <a16:creationId xmlns:a16="http://schemas.microsoft.com/office/drawing/2014/main" id="{A4525A52-F52B-4CDE-8B8E-95E77409C813}"/>
                </a:ext>
              </a:extLst>
            </p:cNvPr>
            <p:cNvSpPr>
              <a:spLocks noChangeArrowheads="1"/>
            </p:cNvSpPr>
            <p:nvPr/>
          </p:nvSpPr>
          <p:spPr bwMode="auto">
            <a:xfrm>
              <a:off x="6942138" y="5930900"/>
              <a:ext cx="34925" cy="33337"/>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14">
              <a:extLst>
                <a:ext uri="{FF2B5EF4-FFF2-40B4-BE49-F238E27FC236}">
                  <a16:creationId xmlns:a16="http://schemas.microsoft.com/office/drawing/2014/main" id="{97DC9DFC-DB96-4134-8597-85C1671C8CB9}"/>
                </a:ext>
              </a:extLst>
            </p:cNvPr>
            <p:cNvSpPr>
              <a:spLocks noChangeArrowheads="1"/>
            </p:cNvSpPr>
            <p:nvPr/>
          </p:nvSpPr>
          <p:spPr bwMode="auto">
            <a:xfrm>
              <a:off x="7037388" y="5930900"/>
              <a:ext cx="34925" cy="33337"/>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5">
              <a:extLst>
                <a:ext uri="{FF2B5EF4-FFF2-40B4-BE49-F238E27FC236}">
                  <a16:creationId xmlns:a16="http://schemas.microsoft.com/office/drawing/2014/main" id="{9BF94589-1B51-43D1-9823-27C7B825F310}"/>
                </a:ext>
              </a:extLst>
            </p:cNvPr>
            <p:cNvSpPr>
              <a:spLocks noChangeArrowheads="1"/>
            </p:cNvSpPr>
            <p:nvPr/>
          </p:nvSpPr>
          <p:spPr bwMode="auto">
            <a:xfrm>
              <a:off x="6931026" y="5819775"/>
              <a:ext cx="57150" cy="4286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1F91A974-4A21-4F72-9264-8D7D52F6B4D9}"/>
                </a:ext>
              </a:extLst>
            </p:cNvPr>
            <p:cNvSpPr>
              <a:spLocks/>
            </p:cNvSpPr>
            <p:nvPr/>
          </p:nvSpPr>
          <p:spPr bwMode="auto">
            <a:xfrm>
              <a:off x="6999288" y="6075363"/>
              <a:ext cx="355600" cy="406400"/>
            </a:xfrm>
            <a:custGeom>
              <a:avLst/>
              <a:gdLst>
                <a:gd name="T0" fmla="*/ 0 w 224"/>
                <a:gd name="T1" fmla="*/ 65 h 256"/>
                <a:gd name="T2" fmla="*/ 111 w 224"/>
                <a:gd name="T3" fmla="*/ 0 h 256"/>
                <a:gd name="T4" fmla="*/ 224 w 224"/>
                <a:gd name="T5" fmla="*/ 65 h 256"/>
                <a:gd name="T6" fmla="*/ 224 w 224"/>
                <a:gd name="T7" fmla="*/ 192 h 256"/>
                <a:gd name="T8" fmla="*/ 111 w 224"/>
                <a:gd name="T9" fmla="*/ 256 h 256"/>
                <a:gd name="T10" fmla="*/ 0 w 224"/>
                <a:gd name="T11" fmla="*/ 192 h 256"/>
                <a:gd name="T12" fmla="*/ 0 w 224"/>
                <a:gd name="T13" fmla="*/ 65 h 256"/>
              </a:gdLst>
              <a:ahLst/>
              <a:cxnLst>
                <a:cxn ang="0">
                  <a:pos x="T0" y="T1"/>
                </a:cxn>
                <a:cxn ang="0">
                  <a:pos x="T2" y="T3"/>
                </a:cxn>
                <a:cxn ang="0">
                  <a:pos x="T4" y="T5"/>
                </a:cxn>
                <a:cxn ang="0">
                  <a:pos x="T6" y="T7"/>
                </a:cxn>
                <a:cxn ang="0">
                  <a:pos x="T8" y="T9"/>
                </a:cxn>
                <a:cxn ang="0">
                  <a:pos x="T10" y="T11"/>
                </a:cxn>
                <a:cxn ang="0">
                  <a:pos x="T12" y="T13"/>
                </a:cxn>
              </a:cxnLst>
              <a:rect l="0" t="0" r="r" b="b"/>
              <a:pathLst>
                <a:path w="224" h="256">
                  <a:moveTo>
                    <a:pt x="0" y="65"/>
                  </a:moveTo>
                  <a:lnTo>
                    <a:pt x="111" y="0"/>
                  </a:lnTo>
                  <a:lnTo>
                    <a:pt x="224" y="65"/>
                  </a:lnTo>
                  <a:lnTo>
                    <a:pt x="224" y="192"/>
                  </a:lnTo>
                  <a:lnTo>
                    <a:pt x="111" y="256"/>
                  </a:lnTo>
                  <a:lnTo>
                    <a:pt x="0" y="192"/>
                  </a:lnTo>
                  <a:lnTo>
                    <a:pt x="0" y="65"/>
                  </a:lnTo>
                  <a:close/>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7">
              <a:extLst>
                <a:ext uri="{FF2B5EF4-FFF2-40B4-BE49-F238E27FC236}">
                  <a16:creationId xmlns:a16="http://schemas.microsoft.com/office/drawing/2014/main" id="{029D3D6A-4CDB-4E3A-9CA5-7A366DAB25F1}"/>
                </a:ext>
              </a:extLst>
            </p:cNvPr>
            <p:cNvSpPr>
              <a:spLocks/>
            </p:cNvSpPr>
            <p:nvPr/>
          </p:nvSpPr>
          <p:spPr bwMode="auto">
            <a:xfrm>
              <a:off x="6999288" y="6178550"/>
              <a:ext cx="355600" cy="101600"/>
            </a:xfrm>
            <a:custGeom>
              <a:avLst/>
              <a:gdLst>
                <a:gd name="T0" fmla="*/ 224 w 224"/>
                <a:gd name="T1" fmla="*/ 0 h 64"/>
                <a:gd name="T2" fmla="*/ 111 w 224"/>
                <a:gd name="T3" fmla="*/ 64 h 64"/>
                <a:gd name="T4" fmla="*/ 0 w 224"/>
                <a:gd name="T5" fmla="*/ 0 h 64"/>
              </a:gdLst>
              <a:ahLst/>
              <a:cxnLst>
                <a:cxn ang="0">
                  <a:pos x="T0" y="T1"/>
                </a:cxn>
                <a:cxn ang="0">
                  <a:pos x="T2" y="T3"/>
                </a:cxn>
                <a:cxn ang="0">
                  <a:pos x="T4" y="T5"/>
                </a:cxn>
              </a:cxnLst>
              <a:rect l="0" t="0" r="r" b="b"/>
              <a:pathLst>
                <a:path w="224" h="64">
                  <a:moveTo>
                    <a:pt x="224" y="0"/>
                  </a:moveTo>
                  <a:lnTo>
                    <a:pt x="111" y="64"/>
                  </a:lnTo>
                  <a:lnTo>
                    <a:pt x="0" y="0"/>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8">
              <a:extLst>
                <a:ext uri="{FF2B5EF4-FFF2-40B4-BE49-F238E27FC236}">
                  <a16:creationId xmlns:a16="http://schemas.microsoft.com/office/drawing/2014/main" id="{16F4EB3D-B3F3-4DDF-BA6B-5D1A0F6DF319}"/>
                </a:ext>
              </a:extLst>
            </p:cNvPr>
            <p:cNvSpPr>
              <a:spLocks noChangeShapeType="1"/>
            </p:cNvSpPr>
            <p:nvPr/>
          </p:nvSpPr>
          <p:spPr bwMode="auto">
            <a:xfrm>
              <a:off x="7175501" y="6269038"/>
              <a:ext cx="0" cy="212725"/>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9">
              <a:extLst>
                <a:ext uri="{FF2B5EF4-FFF2-40B4-BE49-F238E27FC236}">
                  <a16:creationId xmlns:a16="http://schemas.microsoft.com/office/drawing/2014/main" id="{556255F9-0C2D-4400-9578-FAAB690EDBBB}"/>
                </a:ext>
              </a:extLst>
            </p:cNvPr>
            <p:cNvSpPr>
              <a:spLocks/>
            </p:cNvSpPr>
            <p:nvPr/>
          </p:nvSpPr>
          <p:spPr bwMode="auto">
            <a:xfrm>
              <a:off x="7216776" y="5953125"/>
              <a:ext cx="355600" cy="225425"/>
            </a:xfrm>
            <a:custGeom>
              <a:avLst/>
              <a:gdLst>
                <a:gd name="T0" fmla="*/ 0 w 93"/>
                <a:gd name="T1" fmla="*/ 29 h 59"/>
                <a:gd name="T2" fmla="*/ 10 w 93"/>
                <a:gd name="T3" fmla="*/ 24 h 59"/>
                <a:gd name="T4" fmla="*/ 35 w 93"/>
                <a:gd name="T5" fmla="*/ 0 h 59"/>
                <a:gd name="T6" fmla="*/ 58 w 93"/>
                <a:gd name="T7" fmla="*/ 15 h 59"/>
                <a:gd name="T8" fmla="*/ 69 w 93"/>
                <a:gd name="T9" fmla="*/ 12 h 59"/>
                <a:gd name="T10" fmla="*/ 93 w 93"/>
                <a:gd name="T11" fmla="*/ 35 h 59"/>
                <a:gd name="T12" fmla="*/ 69 w 93"/>
                <a:gd name="T13" fmla="*/ 59 h 59"/>
                <a:gd name="T14" fmla="*/ 69 w 93"/>
                <a:gd name="T15" fmla="*/ 59 h 59"/>
                <a:gd name="T16" fmla="*/ 45 w 93"/>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9">
                  <a:moveTo>
                    <a:pt x="0" y="29"/>
                  </a:moveTo>
                  <a:cubicBezTo>
                    <a:pt x="4" y="23"/>
                    <a:pt x="4" y="25"/>
                    <a:pt x="10" y="24"/>
                  </a:cubicBezTo>
                  <a:cubicBezTo>
                    <a:pt x="11" y="11"/>
                    <a:pt x="22" y="0"/>
                    <a:pt x="35" y="0"/>
                  </a:cubicBezTo>
                  <a:cubicBezTo>
                    <a:pt x="45" y="0"/>
                    <a:pt x="54" y="6"/>
                    <a:pt x="58" y="15"/>
                  </a:cubicBezTo>
                  <a:cubicBezTo>
                    <a:pt x="62" y="13"/>
                    <a:pt x="66" y="12"/>
                    <a:pt x="69" y="12"/>
                  </a:cubicBezTo>
                  <a:cubicBezTo>
                    <a:pt x="82" y="12"/>
                    <a:pt x="93" y="22"/>
                    <a:pt x="93" y="35"/>
                  </a:cubicBezTo>
                  <a:cubicBezTo>
                    <a:pt x="93" y="48"/>
                    <a:pt x="82" y="59"/>
                    <a:pt x="69" y="59"/>
                  </a:cubicBezTo>
                  <a:cubicBezTo>
                    <a:pt x="69" y="59"/>
                    <a:pt x="69" y="59"/>
                    <a:pt x="69" y="59"/>
                  </a:cubicBezTo>
                  <a:cubicBezTo>
                    <a:pt x="57" y="59"/>
                    <a:pt x="45" y="59"/>
                    <a:pt x="45" y="59"/>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0412149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1395" r="13470" b="5737"/>
          <a:stretch/>
        </p:blipFill>
        <p:spPr>
          <a:xfrm>
            <a:off x="-25143" y="487"/>
            <a:ext cx="12217144" cy="6857027"/>
          </a:xfrm>
          <a:prstGeom prst="rect">
            <a:avLst/>
          </a:prstGeom>
        </p:spPr>
      </p:pic>
      <p:sp>
        <p:nvSpPr>
          <p:cNvPr id="4" name="Title 3">
            <a:extLst>
              <a:ext uri="{FF2B5EF4-FFF2-40B4-BE49-F238E27FC236}">
                <a16:creationId xmlns:a16="http://schemas.microsoft.com/office/drawing/2014/main" id="{117C8249-C873-4173-A91D-0CF8CE755D18}"/>
              </a:ext>
            </a:extLst>
          </p:cNvPr>
          <p:cNvSpPr>
            <a:spLocks noGrp="1"/>
          </p:cNvSpPr>
          <p:nvPr>
            <p:ph type="title"/>
          </p:nvPr>
        </p:nvSpPr>
        <p:spPr>
          <a:xfrm>
            <a:off x="125866" y="1840698"/>
            <a:ext cx="11655091" cy="1731003"/>
          </a:xfrm>
          <a:noFill/>
        </p:spPr>
        <p:txBody>
          <a:bodyPr/>
          <a:lstStyle/>
          <a:p>
            <a:r>
              <a:rPr lang="en-US" sz="3921" spc="0" dirty="0">
                <a:solidFill>
                  <a:srgbClr val="001F50"/>
                </a:solidFill>
                <a:latin typeface="Segoe UI Light" charset="0"/>
                <a:ea typeface="Segoe UI Light" charset="0"/>
                <a:cs typeface="Segoe UI Light" charset="0"/>
              </a:rPr>
              <a:t>Today’s statistics should have no place in our children‘s tomorrows </a:t>
            </a:r>
          </a:p>
        </p:txBody>
      </p:sp>
      <p:grpSp>
        <p:nvGrpSpPr>
          <p:cNvPr id="14" name="Group 13">
            <a:extLst>
              <a:ext uri="{FF2B5EF4-FFF2-40B4-BE49-F238E27FC236}">
                <a16:creationId xmlns:a16="http://schemas.microsoft.com/office/drawing/2014/main" id="{CE4BD81C-D285-4670-A49B-8AF57CF322DB}"/>
              </a:ext>
            </a:extLst>
          </p:cNvPr>
          <p:cNvGrpSpPr/>
          <p:nvPr/>
        </p:nvGrpSpPr>
        <p:grpSpPr>
          <a:xfrm>
            <a:off x="241455" y="5039284"/>
            <a:ext cx="4312384" cy="1543921"/>
            <a:chOff x="607352" y="1566459"/>
            <a:chExt cx="4398856" cy="1574879"/>
          </a:xfrm>
          <a:solidFill>
            <a:srgbClr val="00B0F0"/>
          </a:solidFill>
        </p:grpSpPr>
        <p:sp>
          <p:nvSpPr>
            <p:cNvPr id="15" name="Rectangle 14">
              <a:extLst>
                <a:ext uri="{FF2B5EF4-FFF2-40B4-BE49-F238E27FC236}">
                  <a16:creationId xmlns:a16="http://schemas.microsoft.com/office/drawing/2014/main" id="{9135600E-32E4-417F-B00B-33679165EDC3}"/>
                </a:ext>
              </a:extLst>
            </p:cNvPr>
            <p:cNvSpPr/>
            <p:nvPr/>
          </p:nvSpPr>
          <p:spPr bwMode="auto">
            <a:xfrm>
              <a:off x="685799" y="1566459"/>
              <a:ext cx="4320409" cy="15748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490"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 name="Group 15">
              <a:extLst>
                <a:ext uri="{FF2B5EF4-FFF2-40B4-BE49-F238E27FC236}">
                  <a16:creationId xmlns:a16="http://schemas.microsoft.com/office/drawing/2014/main" id="{922F9BC5-2A9C-40A8-867A-1CC30B831450}"/>
                </a:ext>
              </a:extLst>
            </p:cNvPr>
            <p:cNvGrpSpPr/>
            <p:nvPr/>
          </p:nvGrpSpPr>
          <p:grpSpPr>
            <a:xfrm>
              <a:off x="607352" y="1673308"/>
              <a:ext cx="4398856" cy="1423791"/>
              <a:chOff x="-764595" y="4513591"/>
              <a:chExt cx="4488240" cy="1452718"/>
            </a:xfrm>
            <a:grpFill/>
          </p:grpSpPr>
          <p:sp>
            <p:nvSpPr>
              <p:cNvPr id="17" name="TextBox 16">
                <a:extLst>
                  <a:ext uri="{FF2B5EF4-FFF2-40B4-BE49-F238E27FC236}">
                    <a16:creationId xmlns:a16="http://schemas.microsoft.com/office/drawing/2014/main" id="{D7FA4693-E302-4BF4-87AF-0E165402165E}"/>
                  </a:ext>
                </a:extLst>
              </p:cNvPr>
              <p:cNvSpPr txBox="1"/>
              <p:nvPr/>
            </p:nvSpPr>
            <p:spPr>
              <a:xfrm>
                <a:off x="-674307" y="4513591"/>
                <a:ext cx="4397952" cy="860718"/>
              </a:xfrm>
              <a:prstGeom prst="rect">
                <a:avLst/>
              </a:prstGeom>
              <a:grpFill/>
            </p:spPr>
            <p:txBody>
              <a:bodyPr wrap="square" lIns="175715" tIns="140572" rIns="175715" bIns="140572" rtlCol="0">
                <a:spAutoFit/>
              </a:bodyPr>
              <a:lstStyle/>
              <a:p>
                <a:pPr algn="ctr" defTabSz="894955">
                  <a:lnSpc>
                    <a:spcPct val="90000"/>
                  </a:lnSpc>
                  <a:defRPr/>
                </a:pPr>
                <a:r>
                  <a:rPr lang="en-US" sz="3921" b="1" dirty="0">
                    <a:gradFill>
                      <a:gsLst>
                        <a:gs pos="13274">
                          <a:srgbClr val="FFFFFF"/>
                        </a:gs>
                        <a:gs pos="36000">
                          <a:srgbClr val="FFFFFF"/>
                        </a:gs>
                      </a:gsLst>
                      <a:lin ang="5400000" scaled="0"/>
                    </a:gradFill>
                    <a:latin typeface="Segoe UI Semibold" charset="0"/>
                    <a:ea typeface="Segoe UI Semibold" charset="0"/>
                    <a:cs typeface="Segoe UI Semibold" charset="0"/>
                  </a:rPr>
                  <a:t>40%</a:t>
                </a:r>
              </a:p>
            </p:txBody>
          </p:sp>
          <p:sp>
            <p:nvSpPr>
              <p:cNvPr id="18" name="TextBox 17">
                <a:extLst>
                  <a:ext uri="{FF2B5EF4-FFF2-40B4-BE49-F238E27FC236}">
                    <a16:creationId xmlns:a16="http://schemas.microsoft.com/office/drawing/2014/main" id="{F1C4E8B7-6F9F-4B77-AA3B-4C1D5DC0EE4F}"/>
                  </a:ext>
                </a:extLst>
              </p:cNvPr>
              <p:cNvSpPr txBox="1"/>
              <p:nvPr/>
            </p:nvSpPr>
            <p:spPr>
              <a:xfrm>
                <a:off x="-764595" y="5105591"/>
                <a:ext cx="4382634" cy="860718"/>
              </a:xfrm>
              <a:prstGeom prst="rect">
                <a:avLst/>
              </a:prstGeom>
              <a:grpFill/>
            </p:spPr>
            <p:txBody>
              <a:bodyPr wrap="square" lIns="175715" tIns="140572" rIns="0" bIns="140572" rtlCol="0" anchor="ctr">
                <a:spAutoFit/>
              </a:bodyPr>
              <a:lstStyle/>
              <a:p>
                <a:pPr algn="ctr" defTabSz="894955">
                  <a:defRPr/>
                </a:pPr>
                <a:r>
                  <a:rPr lang="en-US" sz="1765"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of students fail</a:t>
                </a:r>
                <a:br>
                  <a:rPr lang="en-US" sz="1765"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br>
                <a:r>
                  <a:rPr lang="en-US" sz="1765"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to graduate on time</a:t>
                </a:r>
              </a:p>
            </p:txBody>
          </p:sp>
        </p:grpSp>
      </p:grpSp>
      <p:grpSp>
        <p:nvGrpSpPr>
          <p:cNvPr id="29" name="Group 28">
            <a:extLst>
              <a:ext uri="{FF2B5EF4-FFF2-40B4-BE49-F238E27FC236}">
                <a16:creationId xmlns:a16="http://schemas.microsoft.com/office/drawing/2014/main" id="{CE4BD81C-D285-4670-A49B-8AF57CF322DB}"/>
              </a:ext>
            </a:extLst>
          </p:cNvPr>
          <p:cNvGrpSpPr/>
          <p:nvPr/>
        </p:nvGrpSpPr>
        <p:grpSpPr>
          <a:xfrm>
            <a:off x="4949752" y="5002614"/>
            <a:ext cx="4235479" cy="1543923"/>
            <a:chOff x="685799" y="1566457"/>
            <a:chExt cx="4320409" cy="1574881"/>
          </a:xfrm>
          <a:solidFill>
            <a:srgbClr val="00B0F0"/>
          </a:solidFill>
        </p:grpSpPr>
        <p:sp>
          <p:nvSpPr>
            <p:cNvPr id="30" name="Rectangle 29">
              <a:extLst>
                <a:ext uri="{FF2B5EF4-FFF2-40B4-BE49-F238E27FC236}">
                  <a16:creationId xmlns:a16="http://schemas.microsoft.com/office/drawing/2014/main" id="{9135600E-32E4-417F-B00B-33679165EDC3}"/>
                </a:ext>
              </a:extLst>
            </p:cNvPr>
            <p:cNvSpPr/>
            <p:nvPr/>
          </p:nvSpPr>
          <p:spPr bwMode="auto">
            <a:xfrm>
              <a:off x="685799" y="1566457"/>
              <a:ext cx="4320409" cy="15748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490"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1" name="Group 30">
              <a:extLst>
                <a:ext uri="{FF2B5EF4-FFF2-40B4-BE49-F238E27FC236}">
                  <a16:creationId xmlns:a16="http://schemas.microsoft.com/office/drawing/2014/main" id="{922F9BC5-2A9C-40A8-867A-1CC30B831450}"/>
                </a:ext>
              </a:extLst>
            </p:cNvPr>
            <p:cNvGrpSpPr/>
            <p:nvPr/>
          </p:nvGrpSpPr>
          <p:grpSpPr>
            <a:xfrm>
              <a:off x="695840" y="1673308"/>
              <a:ext cx="4310368" cy="1423790"/>
              <a:chOff x="-674307" y="4513591"/>
              <a:chExt cx="4397952" cy="1452717"/>
            </a:xfrm>
            <a:grpFill/>
          </p:grpSpPr>
          <p:sp>
            <p:nvSpPr>
              <p:cNvPr id="32" name="TextBox 31">
                <a:extLst>
                  <a:ext uri="{FF2B5EF4-FFF2-40B4-BE49-F238E27FC236}">
                    <a16:creationId xmlns:a16="http://schemas.microsoft.com/office/drawing/2014/main" id="{D7FA4693-E302-4BF4-87AF-0E165402165E}"/>
                  </a:ext>
                </a:extLst>
              </p:cNvPr>
              <p:cNvSpPr txBox="1"/>
              <p:nvPr/>
            </p:nvSpPr>
            <p:spPr>
              <a:xfrm>
                <a:off x="-674307" y="4513591"/>
                <a:ext cx="4397952" cy="860718"/>
              </a:xfrm>
              <a:prstGeom prst="rect">
                <a:avLst/>
              </a:prstGeom>
              <a:grpFill/>
            </p:spPr>
            <p:txBody>
              <a:bodyPr wrap="square" lIns="175715" tIns="140572" rIns="175715" bIns="140572" rtlCol="0">
                <a:spAutoFit/>
              </a:bodyPr>
              <a:lstStyle/>
              <a:p>
                <a:pPr algn="ctr" defTabSz="894955">
                  <a:lnSpc>
                    <a:spcPct val="90000"/>
                  </a:lnSpc>
                  <a:defRPr/>
                </a:pPr>
                <a:r>
                  <a:rPr lang="en-US" sz="3921" b="1" dirty="0">
                    <a:gradFill>
                      <a:gsLst>
                        <a:gs pos="13274">
                          <a:srgbClr val="FFFFFF"/>
                        </a:gs>
                        <a:gs pos="36000">
                          <a:srgbClr val="FFFFFF"/>
                        </a:gs>
                      </a:gsLst>
                      <a:lin ang="5400000" scaled="0"/>
                    </a:gradFill>
                    <a:latin typeface="Segoe UI Semibold" charset="0"/>
                    <a:ea typeface="Segoe UI Semibold" charset="0"/>
                    <a:cs typeface="Segoe UI Semibold" charset="0"/>
                  </a:rPr>
                  <a:t>75%</a:t>
                </a:r>
              </a:p>
            </p:txBody>
          </p:sp>
          <p:sp>
            <p:nvSpPr>
              <p:cNvPr id="33" name="TextBox 32">
                <a:extLst>
                  <a:ext uri="{FF2B5EF4-FFF2-40B4-BE49-F238E27FC236}">
                    <a16:creationId xmlns:a16="http://schemas.microsoft.com/office/drawing/2014/main" id="{F1C4E8B7-6F9F-4B77-AA3B-4C1D5DC0EE4F}"/>
                  </a:ext>
                </a:extLst>
              </p:cNvPr>
              <p:cNvSpPr txBox="1"/>
              <p:nvPr/>
            </p:nvSpPr>
            <p:spPr>
              <a:xfrm>
                <a:off x="-674307" y="5105590"/>
                <a:ext cx="4382634" cy="860718"/>
              </a:xfrm>
              <a:prstGeom prst="rect">
                <a:avLst/>
              </a:prstGeom>
              <a:grpFill/>
            </p:spPr>
            <p:txBody>
              <a:bodyPr wrap="square" lIns="175715" tIns="140572" rIns="0" bIns="140572" rtlCol="0" anchor="ctr">
                <a:spAutoFit/>
              </a:bodyPr>
              <a:lstStyle/>
              <a:p>
                <a:pPr algn="ctr" defTabSz="894955">
                  <a:defRPr/>
                </a:pPr>
                <a:r>
                  <a:rPr lang="en-US" sz="1765"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of crimes in the US</a:t>
                </a:r>
              </a:p>
              <a:p>
                <a:pPr algn="ctr" defTabSz="894955">
                  <a:defRPr/>
                </a:pPr>
                <a:r>
                  <a:rPr lang="en-US" sz="1765"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committed by dropouts</a:t>
                </a:r>
              </a:p>
            </p:txBody>
          </p:sp>
        </p:grpSp>
      </p:grpSp>
      <p:grpSp>
        <p:nvGrpSpPr>
          <p:cNvPr id="34" name="Group 33">
            <a:extLst>
              <a:ext uri="{FF2B5EF4-FFF2-40B4-BE49-F238E27FC236}">
                <a16:creationId xmlns:a16="http://schemas.microsoft.com/office/drawing/2014/main" id="{CE4BD81C-D285-4670-A49B-8AF57CF322DB}"/>
              </a:ext>
            </a:extLst>
          </p:cNvPr>
          <p:cNvGrpSpPr/>
          <p:nvPr/>
        </p:nvGrpSpPr>
        <p:grpSpPr>
          <a:xfrm>
            <a:off x="4959596" y="3224061"/>
            <a:ext cx="4235479" cy="1540914"/>
            <a:chOff x="685799" y="1569526"/>
            <a:chExt cx="4320409" cy="1571812"/>
          </a:xfrm>
          <a:solidFill>
            <a:srgbClr val="00B0F0"/>
          </a:solidFill>
        </p:grpSpPr>
        <p:sp>
          <p:nvSpPr>
            <p:cNvPr id="35" name="Rectangle 34">
              <a:extLst>
                <a:ext uri="{FF2B5EF4-FFF2-40B4-BE49-F238E27FC236}">
                  <a16:creationId xmlns:a16="http://schemas.microsoft.com/office/drawing/2014/main" id="{9135600E-32E4-417F-B00B-33679165EDC3}"/>
                </a:ext>
              </a:extLst>
            </p:cNvPr>
            <p:cNvSpPr/>
            <p:nvPr/>
          </p:nvSpPr>
          <p:spPr bwMode="auto">
            <a:xfrm>
              <a:off x="685799" y="1569526"/>
              <a:ext cx="4320409" cy="15718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490"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 name="Group 35">
              <a:extLst>
                <a:ext uri="{FF2B5EF4-FFF2-40B4-BE49-F238E27FC236}">
                  <a16:creationId xmlns:a16="http://schemas.microsoft.com/office/drawing/2014/main" id="{922F9BC5-2A9C-40A8-867A-1CC30B831450}"/>
                </a:ext>
              </a:extLst>
            </p:cNvPr>
            <p:cNvGrpSpPr/>
            <p:nvPr/>
          </p:nvGrpSpPr>
          <p:grpSpPr>
            <a:xfrm>
              <a:off x="695840" y="1673308"/>
              <a:ext cx="4310368" cy="1423791"/>
              <a:chOff x="-674307" y="4513591"/>
              <a:chExt cx="4397952" cy="1452718"/>
            </a:xfrm>
            <a:grpFill/>
          </p:grpSpPr>
          <p:sp>
            <p:nvSpPr>
              <p:cNvPr id="37" name="TextBox 36">
                <a:extLst>
                  <a:ext uri="{FF2B5EF4-FFF2-40B4-BE49-F238E27FC236}">
                    <a16:creationId xmlns:a16="http://schemas.microsoft.com/office/drawing/2014/main" id="{D7FA4693-E302-4BF4-87AF-0E165402165E}"/>
                  </a:ext>
                </a:extLst>
              </p:cNvPr>
              <p:cNvSpPr txBox="1"/>
              <p:nvPr/>
            </p:nvSpPr>
            <p:spPr>
              <a:xfrm>
                <a:off x="-674307" y="4513591"/>
                <a:ext cx="4397952" cy="860718"/>
              </a:xfrm>
              <a:prstGeom prst="rect">
                <a:avLst/>
              </a:prstGeom>
              <a:grpFill/>
            </p:spPr>
            <p:txBody>
              <a:bodyPr wrap="square" lIns="175715" tIns="140572" rIns="175715" bIns="140572" rtlCol="0">
                <a:spAutoFit/>
              </a:bodyPr>
              <a:lstStyle/>
              <a:p>
                <a:pPr algn="ctr" defTabSz="894955">
                  <a:lnSpc>
                    <a:spcPct val="90000"/>
                  </a:lnSpc>
                  <a:defRPr/>
                </a:pPr>
                <a:r>
                  <a:rPr lang="en-US" sz="3921" b="1" dirty="0">
                    <a:gradFill>
                      <a:gsLst>
                        <a:gs pos="13274">
                          <a:srgbClr val="FFFFFF"/>
                        </a:gs>
                        <a:gs pos="36000">
                          <a:srgbClr val="FFFFFF"/>
                        </a:gs>
                      </a:gsLst>
                      <a:lin ang="5400000" scaled="0"/>
                    </a:gradFill>
                    <a:latin typeface="Segoe UI Semibold" charset="0"/>
                    <a:ea typeface="Segoe UI Semibold" charset="0"/>
                    <a:cs typeface="Segoe UI Semibold" charset="0"/>
                  </a:rPr>
                  <a:t>$200,000</a:t>
                </a:r>
              </a:p>
            </p:txBody>
          </p:sp>
          <p:sp>
            <p:nvSpPr>
              <p:cNvPr id="38" name="TextBox 37">
                <a:extLst>
                  <a:ext uri="{FF2B5EF4-FFF2-40B4-BE49-F238E27FC236}">
                    <a16:creationId xmlns:a16="http://schemas.microsoft.com/office/drawing/2014/main" id="{F1C4E8B7-6F9F-4B77-AA3B-4C1D5DC0EE4F}"/>
                  </a:ext>
                </a:extLst>
              </p:cNvPr>
              <p:cNvSpPr txBox="1"/>
              <p:nvPr/>
            </p:nvSpPr>
            <p:spPr>
              <a:xfrm>
                <a:off x="-674307" y="5105590"/>
                <a:ext cx="4382634" cy="860719"/>
              </a:xfrm>
              <a:prstGeom prst="rect">
                <a:avLst/>
              </a:prstGeom>
              <a:grpFill/>
            </p:spPr>
            <p:txBody>
              <a:bodyPr wrap="square" lIns="175715" tIns="140572" rIns="0" bIns="140572" rtlCol="0" anchor="ctr">
                <a:spAutoFit/>
              </a:bodyPr>
              <a:lstStyle/>
              <a:p>
                <a:pPr algn="ctr" defTabSz="894955">
                  <a:defRPr/>
                </a:pPr>
                <a:r>
                  <a:rPr lang="en-US" sz="1765"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average lifetime earnings unrealized without high school diploma</a:t>
                </a:r>
              </a:p>
            </p:txBody>
          </p:sp>
        </p:grpSp>
      </p:grpSp>
      <p:grpSp>
        <p:nvGrpSpPr>
          <p:cNvPr id="44" name="Group 43">
            <a:extLst>
              <a:ext uri="{FF2B5EF4-FFF2-40B4-BE49-F238E27FC236}">
                <a16:creationId xmlns:a16="http://schemas.microsoft.com/office/drawing/2014/main" id="{CE4BD81C-D285-4670-A49B-8AF57CF322DB}"/>
              </a:ext>
            </a:extLst>
          </p:cNvPr>
          <p:cNvGrpSpPr/>
          <p:nvPr/>
        </p:nvGrpSpPr>
        <p:grpSpPr>
          <a:xfrm>
            <a:off x="318360" y="3224061"/>
            <a:ext cx="4235479" cy="1540914"/>
            <a:chOff x="685799" y="1569526"/>
            <a:chExt cx="4320409" cy="1571812"/>
          </a:xfrm>
          <a:solidFill>
            <a:srgbClr val="00B0F0"/>
          </a:solidFill>
        </p:grpSpPr>
        <p:sp>
          <p:nvSpPr>
            <p:cNvPr id="45" name="Rectangle 44">
              <a:extLst>
                <a:ext uri="{FF2B5EF4-FFF2-40B4-BE49-F238E27FC236}">
                  <a16:creationId xmlns:a16="http://schemas.microsoft.com/office/drawing/2014/main" id="{9135600E-32E4-417F-B00B-33679165EDC3}"/>
                </a:ext>
              </a:extLst>
            </p:cNvPr>
            <p:cNvSpPr/>
            <p:nvPr/>
          </p:nvSpPr>
          <p:spPr bwMode="auto">
            <a:xfrm>
              <a:off x="685799" y="1569526"/>
              <a:ext cx="4320409" cy="15718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490"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922F9BC5-2A9C-40A8-867A-1CC30B831450}"/>
                </a:ext>
              </a:extLst>
            </p:cNvPr>
            <p:cNvGrpSpPr/>
            <p:nvPr/>
          </p:nvGrpSpPr>
          <p:grpSpPr>
            <a:xfrm>
              <a:off x="695840" y="1673308"/>
              <a:ext cx="4310368" cy="1423790"/>
              <a:chOff x="-674307" y="4513591"/>
              <a:chExt cx="4397952" cy="1452717"/>
            </a:xfrm>
            <a:grpFill/>
          </p:grpSpPr>
          <p:sp>
            <p:nvSpPr>
              <p:cNvPr id="47" name="TextBox 46">
                <a:extLst>
                  <a:ext uri="{FF2B5EF4-FFF2-40B4-BE49-F238E27FC236}">
                    <a16:creationId xmlns:a16="http://schemas.microsoft.com/office/drawing/2014/main" id="{D7FA4693-E302-4BF4-87AF-0E165402165E}"/>
                  </a:ext>
                </a:extLst>
              </p:cNvPr>
              <p:cNvSpPr txBox="1"/>
              <p:nvPr/>
            </p:nvSpPr>
            <p:spPr>
              <a:xfrm>
                <a:off x="-674307" y="4513591"/>
                <a:ext cx="4397952" cy="860718"/>
              </a:xfrm>
              <a:prstGeom prst="rect">
                <a:avLst/>
              </a:prstGeom>
              <a:grpFill/>
            </p:spPr>
            <p:txBody>
              <a:bodyPr wrap="square" lIns="175715" tIns="140572" rIns="175715" bIns="140572" rtlCol="0">
                <a:spAutoFit/>
              </a:bodyPr>
              <a:lstStyle/>
              <a:p>
                <a:pPr algn="ctr" defTabSz="894955">
                  <a:lnSpc>
                    <a:spcPct val="90000"/>
                  </a:lnSpc>
                  <a:defRPr/>
                </a:pPr>
                <a:r>
                  <a:rPr lang="en-US" sz="3921" b="1" dirty="0">
                    <a:gradFill>
                      <a:gsLst>
                        <a:gs pos="13274">
                          <a:srgbClr val="FFFFFF"/>
                        </a:gs>
                        <a:gs pos="36000">
                          <a:srgbClr val="FFFFFF"/>
                        </a:gs>
                      </a:gsLst>
                      <a:lin ang="5400000" scaled="0"/>
                    </a:gradFill>
                    <a:latin typeface="Segoe UI Semibold" charset="0"/>
                    <a:ea typeface="Segoe UI Semibold" charset="0"/>
                    <a:cs typeface="Segoe UI Semibold" charset="0"/>
                  </a:rPr>
                  <a:t>1.2 million</a:t>
                </a:r>
              </a:p>
            </p:txBody>
          </p:sp>
          <p:sp>
            <p:nvSpPr>
              <p:cNvPr id="48" name="TextBox 47">
                <a:extLst>
                  <a:ext uri="{FF2B5EF4-FFF2-40B4-BE49-F238E27FC236}">
                    <a16:creationId xmlns:a16="http://schemas.microsoft.com/office/drawing/2014/main" id="{F1C4E8B7-6F9F-4B77-AA3B-4C1D5DC0EE4F}"/>
                  </a:ext>
                </a:extLst>
              </p:cNvPr>
              <p:cNvSpPr txBox="1"/>
              <p:nvPr/>
            </p:nvSpPr>
            <p:spPr>
              <a:xfrm>
                <a:off x="-674307" y="5105590"/>
                <a:ext cx="4382634" cy="860718"/>
              </a:xfrm>
              <a:prstGeom prst="rect">
                <a:avLst/>
              </a:prstGeom>
              <a:grpFill/>
            </p:spPr>
            <p:txBody>
              <a:bodyPr wrap="square" lIns="175715" tIns="140572" rIns="0" bIns="140572" rtlCol="0" anchor="ctr">
                <a:spAutoFit/>
              </a:bodyPr>
              <a:lstStyle/>
              <a:p>
                <a:pPr algn="ctr" defTabSz="894955">
                  <a:defRPr/>
                </a:pPr>
                <a:r>
                  <a:rPr lang="en-US" sz="1765"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students drop out of</a:t>
                </a:r>
                <a:br>
                  <a:rPr lang="en-US" sz="1765"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br>
                <a:r>
                  <a:rPr lang="en-US" sz="1765"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high school in the US</a:t>
                </a:r>
              </a:p>
            </p:txBody>
          </p:sp>
        </p:grpSp>
      </p:grpSp>
      <p:sp>
        <p:nvSpPr>
          <p:cNvPr id="24" name="Title 1">
            <a:extLst>
              <a:ext uri="{FF2B5EF4-FFF2-40B4-BE49-F238E27FC236}">
                <a16:creationId xmlns:a16="http://schemas.microsoft.com/office/drawing/2014/main" id="{CBFF206F-9F8B-42B0-B39E-4E215AD3A427}"/>
              </a:ext>
            </a:extLst>
          </p:cNvPr>
          <p:cNvSpPr txBox="1">
            <a:spLocks/>
          </p:cNvSpPr>
          <p:nvPr/>
        </p:nvSpPr>
        <p:spPr>
          <a:xfrm>
            <a:off x="121655" y="88277"/>
            <a:ext cx="11109311" cy="832764"/>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r>
              <a:rPr lang="en-US" dirty="0"/>
              <a:t>Key Trends</a:t>
            </a:r>
          </a:p>
        </p:txBody>
      </p:sp>
    </p:spTree>
    <p:extLst>
      <p:ext uri="{BB962C8B-B14F-4D97-AF65-F5344CB8AC3E}">
        <p14:creationId xmlns:p14="http://schemas.microsoft.com/office/powerpoint/2010/main" val="22119400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832656" y="1349651"/>
            <a:ext cx="10037743" cy="1421858"/>
          </a:xfrm>
          <a:prstGeom prst="rect">
            <a:avLst/>
          </a:prstGeom>
          <a:solidFill>
            <a:srgbClr val="00B0F0">
              <a:alpha val="90000"/>
            </a:srgbClr>
          </a:solidFill>
        </p:spPr>
        <p:txBody>
          <a:bodyPr wrap="square" lIns="274267" tIns="0" rIns="0" bIns="0" rtlCol="0" anchor="ctr" anchorCtr="0">
            <a:noAutofit/>
          </a:bodyPr>
          <a:lstStyle/>
          <a:p>
            <a:pPr lvl="0"/>
            <a:r>
              <a:rPr lang="en-US" sz="2353" dirty="0">
                <a:solidFill>
                  <a:schemeClr val="bg1"/>
                </a:solidFill>
                <a:latin typeface="Segoe UI Light" charset="0"/>
                <a:cs typeface="Segoe UI Light" charset="0"/>
              </a:rPr>
              <a:t>Only 26% of a sample of chief academic officers says their institutions are very effective in using data to inform campus decision-making</a:t>
            </a:r>
          </a:p>
        </p:txBody>
      </p:sp>
      <p:sp>
        <p:nvSpPr>
          <p:cNvPr id="2" name="Title 1"/>
          <p:cNvSpPr>
            <a:spLocks noGrp="1"/>
          </p:cNvSpPr>
          <p:nvPr>
            <p:ph type="title"/>
          </p:nvPr>
        </p:nvSpPr>
        <p:spPr>
          <a:xfrm>
            <a:off x="121655" y="88277"/>
            <a:ext cx="11109311" cy="832764"/>
          </a:xfrm>
        </p:spPr>
        <p:txBody>
          <a:bodyPr wrap="square">
            <a:spAutoFit/>
          </a:bodyPr>
          <a:lstStyle/>
          <a:p>
            <a:r>
              <a:rPr lang="en-US" dirty="0"/>
              <a:t>Fast Facts</a:t>
            </a:r>
          </a:p>
        </p:txBody>
      </p:sp>
      <p:sp>
        <p:nvSpPr>
          <p:cNvPr id="59" name="Rectangle 58"/>
          <p:cNvSpPr/>
          <p:nvPr/>
        </p:nvSpPr>
        <p:spPr>
          <a:xfrm>
            <a:off x="609968" y="996475"/>
            <a:ext cx="1222687" cy="1003996"/>
          </a:xfrm>
          <a:prstGeom prst="rect">
            <a:avLst/>
          </a:prstGeom>
          <a:solidFill>
            <a:srgbClr val="0070C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algn="r" defTabSz="913748" fontAlgn="base">
              <a:lnSpc>
                <a:spcPct val="90000"/>
              </a:lnSpc>
              <a:spcBef>
                <a:spcPct val="0"/>
              </a:spcBef>
              <a:spcAft>
                <a:spcPct val="0"/>
              </a:spcAft>
              <a:defRPr/>
            </a:pPr>
            <a:endParaRPr lang="en-US" sz="1568" dirty="0">
              <a:gradFill>
                <a:gsLst>
                  <a:gs pos="77647">
                    <a:srgbClr val="FFFFFF"/>
                  </a:gs>
                  <a:gs pos="52000">
                    <a:srgbClr val="FFFFFF"/>
                  </a:gs>
                </a:gsLst>
                <a:lin ang="5400000" scaled="0"/>
              </a:gradFill>
              <a:latin typeface="Segoe UI"/>
              <a:ea typeface="Segoe UI" pitchFamily="34" charset="0"/>
              <a:cs typeface="Segoe UI" pitchFamily="34" charset="0"/>
            </a:endParaRPr>
          </a:p>
        </p:txBody>
      </p:sp>
      <p:pic>
        <p:nvPicPr>
          <p:cNvPr id="34" name="Picture 33">
            <a:extLst>
              <a:ext uri="{FF2B5EF4-FFF2-40B4-BE49-F238E27FC236}">
                <a16:creationId xmlns:a16="http://schemas.microsoft.com/office/drawing/2014/main" id="{777FF840-A78F-4EAB-9237-1752C40D1744}"/>
              </a:ext>
            </a:extLst>
          </p:cNvPr>
          <p:cNvPicPr>
            <a:picLocks noChangeAspect="1"/>
          </p:cNvPicPr>
          <p:nvPr/>
        </p:nvPicPr>
        <p:blipFill>
          <a:blip r:embed="rId3"/>
          <a:stretch>
            <a:fillRect/>
          </a:stretch>
        </p:blipFill>
        <p:spPr>
          <a:xfrm>
            <a:off x="777834" y="1062772"/>
            <a:ext cx="871400" cy="871400"/>
          </a:xfrm>
          <a:prstGeom prst="rect">
            <a:avLst/>
          </a:prstGeom>
        </p:spPr>
      </p:pic>
      <p:sp>
        <p:nvSpPr>
          <p:cNvPr id="36" name="Rectangle 35"/>
          <p:cNvSpPr/>
          <p:nvPr/>
        </p:nvSpPr>
        <p:spPr>
          <a:xfrm>
            <a:off x="609968" y="2907325"/>
            <a:ext cx="1222687" cy="1003996"/>
          </a:xfrm>
          <a:prstGeom prst="rect">
            <a:avLst/>
          </a:prstGeom>
          <a:solidFill>
            <a:srgbClr val="0070C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algn="r" defTabSz="913748" fontAlgn="base">
              <a:lnSpc>
                <a:spcPct val="90000"/>
              </a:lnSpc>
              <a:spcBef>
                <a:spcPct val="0"/>
              </a:spcBef>
              <a:spcAft>
                <a:spcPct val="0"/>
              </a:spcAft>
              <a:defRPr/>
            </a:pPr>
            <a:endParaRPr lang="en-US" sz="1568" dirty="0">
              <a:gradFill>
                <a:gsLst>
                  <a:gs pos="77647">
                    <a:srgbClr val="FFFFFF"/>
                  </a:gs>
                  <a:gs pos="52000">
                    <a:srgbClr val="FFFFFF"/>
                  </a:gs>
                </a:gsLst>
                <a:lin ang="5400000" scaled="0"/>
              </a:gradFill>
              <a:latin typeface="Segoe UI"/>
              <a:ea typeface="Segoe UI" pitchFamily="34" charset="0"/>
              <a:cs typeface="Segoe UI" pitchFamily="34" charset="0"/>
            </a:endParaRPr>
          </a:p>
        </p:txBody>
      </p:sp>
      <p:sp>
        <p:nvSpPr>
          <p:cNvPr id="38" name="Rectangle 37"/>
          <p:cNvSpPr/>
          <p:nvPr/>
        </p:nvSpPr>
        <p:spPr>
          <a:xfrm>
            <a:off x="609968" y="4940127"/>
            <a:ext cx="1222687" cy="1003996"/>
          </a:xfrm>
          <a:prstGeom prst="rect">
            <a:avLst/>
          </a:prstGeom>
          <a:solidFill>
            <a:srgbClr val="0070C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algn="r" defTabSz="913748" fontAlgn="base">
              <a:lnSpc>
                <a:spcPct val="90000"/>
              </a:lnSpc>
              <a:spcBef>
                <a:spcPct val="0"/>
              </a:spcBef>
              <a:spcAft>
                <a:spcPct val="0"/>
              </a:spcAft>
              <a:defRPr/>
            </a:pPr>
            <a:endParaRPr lang="en-US" sz="1568" dirty="0">
              <a:gradFill>
                <a:gsLst>
                  <a:gs pos="77647">
                    <a:srgbClr val="FFFFFF"/>
                  </a:gs>
                  <a:gs pos="52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00A8479-8430-4A1A-8843-A89DBE3D75E9}"/>
              </a:ext>
            </a:extLst>
          </p:cNvPr>
          <p:cNvPicPr>
            <a:picLocks noChangeAspect="1"/>
          </p:cNvPicPr>
          <p:nvPr/>
        </p:nvPicPr>
        <p:blipFill>
          <a:blip r:embed="rId4"/>
          <a:stretch>
            <a:fillRect/>
          </a:stretch>
        </p:blipFill>
        <p:spPr>
          <a:xfrm>
            <a:off x="845064" y="3040854"/>
            <a:ext cx="736938" cy="736938"/>
          </a:xfrm>
          <a:prstGeom prst="rect">
            <a:avLst/>
          </a:prstGeom>
        </p:spPr>
      </p:pic>
      <p:pic>
        <p:nvPicPr>
          <p:cNvPr id="40" name="Picture 39">
            <a:extLst>
              <a:ext uri="{FF2B5EF4-FFF2-40B4-BE49-F238E27FC236}">
                <a16:creationId xmlns:a16="http://schemas.microsoft.com/office/drawing/2014/main" id="{B8C3424E-D639-4DE3-8173-F3047BA8216F}"/>
              </a:ext>
            </a:extLst>
          </p:cNvPr>
          <p:cNvPicPr>
            <a:picLocks noChangeAspect="1"/>
          </p:cNvPicPr>
          <p:nvPr/>
        </p:nvPicPr>
        <p:blipFill>
          <a:blip r:embed="rId5"/>
          <a:stretch>
            <a:fillRect/>
          </a:stretch>
        </p:blipFill>
        <p:spPr>
          <a:xfrm>
            <a:off x="917078" y="5149341"/>
            <a:ext cx="631041" cy="631041"/>
          </a:xfrm>
          <a:prstGeom prst="rect">
            <a:avLst/>
          </a:prstGeom>
        </p:spPr>
      </p:pic>
      <p:sp>
        <p:nvSpPr>
          <p:cNvPr id="15" name="Rectangle 14">
            <a:extLst>
              <a:ext uri="{FF2B5EF4-FFF2-40B4-BE49-F238E27FC236}">
                <a16:creationId xmlns:a16="http://schemas.microsoft.com/office/drawing/2014/main" id="{D8101045-275E-4A4C-B727-EDC7CC3348AD}"/>
              </a:ext>
            </a:extLst>
          </p:cNvPr>
          <p:cNvSpPr/>
          <p:nvPr/>
        </p:nvSpPr>
        <p:spPr>
          <a:xfrm>
            <a:off x="1832655" y="3386010"/>
            <a:ext cx="10037743" cy="1421858"/>
          </a:xfrm>
          <a:prstGeom prst="rect">
            <a:avLst/>
          </a:prstGeom>
          <a:solidFill>
            <a:srgbClr val="00B0F0">
              <a:alpha val="90000"/>
            </a:srgbClr>
          </a:solidFill>
        </p:spPr>
        <p:txBody>
          <a:bodyPr wrap="square" lIns="274267" tIns="0" rIns="0" bIns="0" rtlCol="0" anchor="ctr" anchorCtr="0">
            <a:noAutofit/>
          </a:bodyPr>
          <a:lstStyle/>
          <a:p>
            <a:pPr lvl="0"/>
            <a:r>
              <a:rPr lang="en-US" sz="2353" dirty="0">
                <a:solidFill>
                  <a:schemeClr val="bg1"/>
                </a:solidFill>
                <a:latin typeface="Segoe UI Light" charset="0"/>
                <a:cs typeface="Segoe UI Light" charset="0"/>
              </a:rPr>
              <a:t>Only 16% say their institutions are very effective in data analysis and organizational analytics</a:t>
            </a:r>
          </a:p>
        </p:txBody>
      </p:sp>
      <p:sp>
        <p:nvSpPr>
          <p:cNvPr id="16" name="Rectangle 15">
            <a:extLst>
              <a:ext uri="{FF2B5EF4-FFF2-40B4-BE49-F238E27FC236}">
                <a16:creationId xmlns:a16="http://schemas.microsoft.com/office/drawing/2014/main" id="{5E5E1F5C-2299-40E1-B51A-74CC12E90AA7}"/>
              </a:ext>
            </a:extLst>
          </p:cNvPr>
          <p:cNvSpPr/>
          <p:nvPr/>
        </p:nvSpPr>
        <p:spPr>
          <a:xfrm>
            <a:off x="1832655" y="5365452"/>
            <a:ext cx="10037743" cy="1421858"/>
          </a:xfrm>
          <a:prstGeom prst="rect">
            <a:avLst/>
          </a:prstGeom>
          <a:solidFill>
            <a:srgbClr val="00B0F0">
              <a:alpha val="90000"/>
            </a:srgbClr>
          </a:solidFill>
        </p:spPr>
        <p:txBody>
          <a:bodyPr wrap="square" lIns="274267" tIns="0" rIns="0" bIns="0" rtlCol="0" anchor="ctr" anchorCtr="0">
            <a:noAutofit/>
          </a:bodyPr>
          <a:lstStyle/>
          <a:p>
            <a:r>
              <a:rPr lang="en-US" sz="2353" dirty="0">
                <a:solidFill>
                  <a:schemeClr val="bg1"/>
                </a:solidFill>
                <a:latin typeface="Segoe UI Light" charset="0"/>
                <a:cs typeface="Segoe UI Light" charset="0"/>
              </a:rPr>
              <a:t>Evidence-based leadership and management continue to be a growing trend in education institutions</a:t>
            </a:r>
          </a:p>
        </p:txBody>
      </p:sp>
    </p:spTree>
    <p:extLst>
      <p:ext uri="{BB962C8B-B14F-4D97-AF65-F5344CB8AC3E}">
        <p14:creationId xmlns:p14="http://schemas.microsoft.com/office/powerpoint/2010/main" val="387896499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262391" y="2436169"/>
            <a:ext cx="10608008" cy="3286950"/>
          </a:xfrm>
          <a:prstGeom prst="rect">
            <a:avLst/>
          </a:prstGeom>
          <a:solidFill>
            <a:srgbClr val="00B0F0">
              <a:alpha val="90000"/>
            </a:srgbClr>
          </a:solidFill>
          <a:ln>
            <a:solidFill>
              <a:srgbClr val="00B0F0"/>
            </a:solidFill>
          </a:ln>
        </p:spPr>
        <p:txBody>
          <a:bodyPr wrap="square" lIns="274267" tIns="0" rIns="0" bIns="0" rtlCol="0" anchor="ctr" anchorCtr="0">
            <a:noAutofit/>
          </a:bodyPr>
          <a:lstStyle/>
          <a:p>
            <a:pPr lvl="0"/>
            <a:r>
              <a:rPr lang="en-US" sz="1765" dirty="0">
                <a:solidFill>
                  <a:schemeClr val="bg1"/>
                </a:solidFill>
                <a:latin typeface="Segoe UI Light" charset="0"/>
                <a:cs typeface="Segoe UI Light" charset="0"/>
              </a:rPr>
              <a:t>A set of ongoing and systematic, institutional processes and practices that include: </a:t>
            </a:r>
          </a:p>
          <a:p>
            <a:pPr marL="793328" lvl="1" indent="-336145">
              <a:buFont typeface="Arial" panose="020B0604020202020204" pitchFamily="34" charset="0"/>
              <a:buChar char="•"/>
            </a:pPr>
            <a:r>
              <a:rPr lang="en-US" sz="1765" dirty="0">
                <a:solidFill>
                  <a:schemeClr val="bg1"/>
                </a:solidFill>
                <a:latin typeface="Segoe UI Light" charset="0"/>
                <a:cs typeface="Segoe UI Light" charset="0"/>
              </a:rPr>
              <a:t>planning</a:t>
            </a:r>
          </a:p>
          <a:p>
            <a:pPr marL="793328" lvl="1" indent="-336145">
              <a:buFont typeface="Arial" panose="020B0604020202020204" pitchFamily="34" charset="0"/>
              <a:buChar char="•"/>
            </a:pPr>
            <a:r>
              <a:rPr lang="en-US" sz="1765" dirty="0">
                <a:solidFill>
                  <a:schemeClr val="bg1"/>
                </a:solidFill>
                <a:latin typeface="Segoe UI Light" charset="0"/>
                <a:cs typeface="Segoe UI Light" charset="0"/>
              </a:rPr>
              <a:t>the evaluation of programs and services </a:t>
            </a:r>
          </a:p>
          <a:p>
            <a:pPr lvl="1"/>
            <a:r>
              <a:rPr lang="en-US" sz="1765" dirty="0">
                <a:solidFill>
                  <a:schemeClr val="bg1"/>
                </a:solidFill>
                <a:latin typeface="Segoe UI Light" charset="0"/>
                <a:cs typeface="Segoe UI Light" charset="0"/>
              </a:rPr>
              <a:t>	</a:t>
            </a:r>
            <a:r>
              <a:rPr lang="en-US" sz="1765" i="1" dirty="0">
                <a:solidFill>
                  <a:schemeClr val="bg1"/>
                </a:solidFill>
                <a:latin typeface="Segoe UI Light" charset="0"/>
                <a:cs typeface="Segoe UI Light" charset="0"/>
              </a:rPr>
              <a:t>(administration and student services)</a:t>
            </a:r>
          </a:p>
          <a:p>
            <a:pPr marL="793328" lvl="1" indent="-336145">
              <a:buFont typeface="Arial" panose="020B0604020202020204" pitchFamily="34" charset="0"/>
              <a:buChar char="•"/>
            </a:pPr>
            <a:r>
              <a:rPr lang="en-US" sz="1765" dirty="0">
                <a:solidFill>
                  <a:schemeClr val="bg1"/>
                </a:solidFill>
                <a:latin typeface="Segoe UI Light" charset="0"/>
                <a:cs typeface="Segoe UI Light" charset="0"/>
              </a:rPr>
              <a:t>the identification and measurement of outcomes across all institutional units </a:t>
            </a:r>
          </a:p>
          <a:p>
            <a:pPr lvl="1"/>
            <a:r>
              <a:rPr lang="en-US" sz="1765" dirty="0">
                <a:solidFill>
                  <a:schemeClr val="bg1"/>
                </a:solidFill>
                <a:latin typeface="Segoe UI Light" charset="0"/>
                <a:cs typeface="Segoe UI Light" charset="0"/>
              </a:rPr>
              <a:t>	</a:t>
            </a:r>
            <a:r>
              <a:rPr lang="en-US" sz="1765" i="1" dirty="0">
                <a:solidFill>
                  <a:schemeClr val="bg1"/>
                </a:solidFill>
                <a:latin typeface="Segoe UI Light" charset="0"/>
                <a:cs typeface="Segoe UI Light" charset="0"/>
              </a:rPr>
              <a:t>(measuring learning and program outcomes in instructional programs)</a:t>
            </a:r>
          </a:p>
          <a:p>
            <a:pPr marL="793328" lvl="1" indent="-336145">
              <a:buFont typeface="Arial" panose="020B0604020202020204" pitchFamily="34" charset="0"/>
              <a:buChar char="•"/>
            </a:pPr>
            <a:r>
              <a:rPr lang="en-US" sz="1765" dirty="0">
                <a:solidFill>
                  <a:schemeClr val="bg1"/>
                </a:solidFill>
                <a:latin typeface="Segoe UI Light" charset="0"/>
                <a:cs typeface="Segoe UI Light" charset="0"/>
              </a:rPr>
              <a:t>the use of data and assessment results to inform decision-making </a:t>
            </a:r>
          </a:p>
          <a:p>
            <a:pPr lvl="1"/>
            <a:r>
              <a:rPr lang="en-US" sz="1765" dirty="0">
                <a:solidFill>
                  <a:schemeClr val="bg1"/>
                </a:solidFill>
                <a:latin typeface="Segoe UI Light" charset="0"/>
                <a:cs typeface="Segoe UI Light" charset="0"/>
              </a:rPr>
              <a:t>	</a:t>
            </a:r>
            <a:r>
              <a:rPr lang="en-US" sz="1765" i="1" dirty="0">
                <a:solidFill>
                  <a:schemeClr val="bg1"/>
                </a:solidFill>
                <a:latin typeface="Segoe UI Light" charset="0"/>
                <a:cs typeface="Segoe UI Light" charset="0"/>
              </a:rPr>
              <a:t>(driving decisions based on culture of evidence)</a:t>
            </a:r>
          </a:p>
        </p:txBody>
      </p:sp>
      <p:sp>
        <p:nvSpPr>
          <p:cNvPr id="2" name="Title 1"/>
          <p:cNvSpPr>
            <a:spLocks noGrp="1"/>
          </p:cNvSpPr>
          <p:nvPr>
            <p:ph type="title"/>
          </p:nvPr>
        </p:nvSpPr>
        <p:spPr>
          <a:xfrm>
            <a:off x="121655" y="88277"/>
            <a:ext cx="11109311" cy="832764"/>
          </a:xfrm>
        </p:spPr>
        <p:txBody>
          <a:bodyPr wrap="square">
            <a:spAutoFit/>
          </a:bodyPr>
          <a:lstStyle/>
          <a:p>
            <a:r>
              <a:rPr lang="en-US" dirty="0"/>
              <a:t>Driving Institutional Effectiveness</a:t>
            </a:r>
          </a:p>
        </p:txBody>
      </p:sp>
      <p:sp>
        <p:nvSpPr>
          <p:cNvPr id="59" name="Rectangle 58"/>
          <p:cNvSpPr/>
          <p:nvPr/>
        </p:nvSpPr>
        <p:spPr>
          <a:xfrm>
            <a:off x="39704" y="1432173"/>
            <a:ext cx="1222687" cy="1003996"/>
          </a:xfrm>
          <a:prstGeom prst="rect">
            <a:avLst/>
          </a:prstGeom>
          <a:solidFill>
            <a:srgbClr val="0070C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algn="r" defTabSz="913748" fontAlgn="base">
              <a:lnSpc>
                <a:spcPct val="90000"/>
              </a:lnSpc>
              <a:spcBef>
                <a:spcPct val="0"/>
              </a:spcBef>
              <a:spcAft>
                <a:spcPct val="0"/>
              </a:spcAft>
              <a:defRPr/>
            </a:pPr>
            <a:endParaRPr lang="en-US" sz="1568" dirty="0">
              <a:gradFill>
                <a:gsLst>
                  <a:gs pos="77647">
                    <a:srgbClr val="FFFFFF"/>
                  </a:gs>
                  <a:gs pos="52000">
                    <a:srgbClr val="FFFFFF"/>
                  </a:gs>
                </a:gsLst>
                <a:lin ang="5400000" scaled="0"/>
              </a:gradFill>
              <a:latin typeface="Segoe UI"/>
              <a:ea typeface="Segoe UI" pitchFamily="34" charset="0"/>
              <a:cs typeface="Segoe UI" pitchFamily="34" charset="0"/>
            </a:endParaRPr>
          </a:p>
        </p:txBody>
      </p:sp>
      <p:pic>
        <p:nvPicPr>
          <p:cNvPr id="34" name="Picture 33">
            <a:extLst>
              <a:ext uri="{FF2B5EF4-FFF2-40B4-BE49-F238E27FC236}">
                <a16:creationId xmlns:a16="http://schemas.microsoft.com/office/drawing/2014/main" id="{777FF840-A78F-4EAB-9237-1752C40D1744}"/>
              </a:ext>
            </a:extLst>
          </p:cNvPr>
          <p:cNvPicPr>
            <a:picLocks noChangeAspect="1"/>
          </p:cNvPicPr>
          <p:nvPr/>
        </p:nvPicPr>
        <p:blipFill>
          <a:blip r:embed="rId3"/>
          <a:stretch>
            <a:fillRect/>
          </a:stretch>
        </p:blipFill>
        <p:spPr>
          <a:xfrm>
            <a:off x="215348" y="1483679"/>
            <a:ext cx="871400" cy="871400"/>
          </a:xfrm>
          <a:prstGeom prst="rect">
            <a:avLst/>
          </a:prstGeom>
        </p:spPr>
      </p:pic>
    </p:spTree>
    <p:extLst>
      <p:ext uri="{BB962C8B-B14F-4D97-AF65-F5344CB8AC3E}">
        <p14:creationId xmlns:p14="http://schemas.microsoft.com/office/powerpoint/2010/main" val="163201901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834194" cy="6858000"/>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182880" rIns="182880" bIns="18288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spcAft>
                <a:spcPts val="1800"/>
              </a:spcAft>
            </a:pPr>
            <a:r>
              <a:rPr lang="en-US" sz="4400" dirty="0"/>
              <a:t>Top 5 Reasons Customers Move to the Cloud</a:t>
            </a:r>
            <a:r>
              <a:rPr lang="en-US" sz="4400" baseline="30000" dirty="0"/>
              <a:t>1</a:t>
            </a:r>
            <a:endParaRPr lang="en-US" sz="4400" kern="1200" dirty="0">
              <a:solidFill>
                <a:prstClr val="white"/>
              </a:solidFill>
              <a:latin typeface="Segoe UI Light"/>
              <a:ea typeface="Segoe UI" pitchFamily="34" charset="0"/>
              <a:cs typeface="Segoe UI" pitchFamily="34" charset="0"/>
            </a:endParaRPr>
          </a:p>
        </p:txBody>
      </p:sp>
      <p:sp>
        <p:nvSpPr>
          <p:cNvPr id="3" name="Content Placeholder 2"/>
          <p:cNvSpPr>
            <a:spLocks noGrp="1"/>
          </p:cNvSpPr>
          <p:nvPr>
            <p:ph sz="quarter" idx="10"/>
          </p:nvPr>
        </p:nvSpPr>
        <p:spPr>
          <a:xfrm>
            <a:off x="6045686" y="401485"/>
            <a:ext cx="5580953" cy="6188827"/>
          </a:xfrm>
        </p:spPr>
        <p:txBody>
          <a:bodyPr/>
          <a:lstStyle/>
          <a:p>
            <a:pPr>
              <a:lnSpc>
                <a:spcPts val="2880"/>
              </a:lnSpc>
              <a:spcBef>
                <a:spcPts val="1176"/>
              </a:spcBef>
            </a:pPr>
            <a:r>
              <a:rPr lang="en-US" dirty="0"/>
              <a:t>Requirement for resiliency/disaster recovery</a:t>
            </a:r>
          </a:p>
          <a:p>
            <a:pPr>
              <a:lnSpc>
                <a:spcPts val="2880"/>
              </a:lnSpc>
              <a:spcBef>
                <a:spcPts val="1176"/>
              </a:spcBef>
            </a:pPr>
            <a:endParaRPr lang="en-US" dirty="0"/>
          </a:p>
          <a:p>
            <a:pPr>
              <a:lnSpc>
                <a:spcPts val="2880"/>
              </a:lnSpc>
              <a:spcBef>
                <a:spcPts val="1176"/>
              </a:spcBef>
            </a:pPr>
            <a:r>
              <a:rPr lang="en-US" dirty="0"/>
              <a:t>Maintaining highly available </a:t>
            </a:r>
            <a:br>
              <a:rPr lang="en-US" dirty="0"/>
            </a:br>
            <a:r>
              <a:rPr lang="en-US" dirty="0"/>
              <a:t>mission-critical applications</a:t>
            </a:r>
          </a:p>
          <a:p>
            <a:pPr>
              <a:lnSpc>
                <a:spcPts val="2880"/>
              </a:lnSpc>
              <a:spcBef>
                <a:spcPts val="1176"/>
              </a:spcBef>
            </a:pPr>
            <a:endParaRPr lang="en-US" dirty="0"/>
          </a:p>
          <a:p>
            <a:pPr>
              <a:lnSpc>
                <a:spcPts val="2880"/>
              </a:lnSpc>
              <a:spcBef>
                <a:spcPts val="1176"/>
              </a:spcBef>
            </a:pPr>
            <a:r>
              <a:rPr lang="en-US" dirty="0"/>
              <a:t>Need to scale compute and storage</a:t>
            </a:r>
          </a:p>
          <a:p>
            <a:pPr>
              <a:lnSpc>
                <a:spcPts val="2880"/>
              </a:lnSpc>
              <a:spcBef>
                <a:spcPts val="1176"/>
              </a:spcBef>
            </a:pPr>
            <a:endParaRPr lang="en-US" dirty="0"/>
          </a:p>
          <a:p>
            <a:pPr>
              <a:lnSpc>
                <a:spcPts val="2880"/>
              </a:lnSpc>
              <a:spcBef>
                <a:spcPts val="1176"/>
              </a:spcBef>
            </a:pPr>
            <a:r>
              <a:rPr lang="en-US" dirty="0"/>
              <a:t>Facing major capital expenses for </a:t>
            </a:r>
            <a:br>
              <a:rPr lang="en-US" dirty="0"/>
            </a:br>
            <a:r>
              <a:rPr lang="en-US" dirty="0"/>
              <a:t>hardware refresh</a:t>
            </a:r>
          </a:p>
          <a:p>
            <a:pPr>
              <a:lnSpc>
                <a:spcPts val="2880"/>
              </a:lnSpc>
              <a:spcBef>
                <a:spcPts val="1176"/>
              </a:spcBef>
            </a:pPr>
            <a:endParaRPr lang="en-US" dirty="0"/>
          </a:p>
          <a:p>
            <a:pPr>
              <a:lnSpc>
                <a:spcPts val="2880"/>
              </a:lnSpc>
              <a:spcBef>
                <a:spcPts val="1176"/>
              </a:spcBef>
            </a:pPr>
            <a:r>
              <a:rPr lang="en-US" dirty="0"/>
              <a:t>Problems carrying increased security and maintenance costs</a:t>
            </a:r>
          </a:p>
        </p:txBody>
      </p:sp>
      <p:sp>
        <p:nvSpPr>
          <p:cNvPr id="4" name="Rectangle 3"/>
          <p:cNvSpPr/>
          <p:nvPr/>
        </p:nvSpPr>
        <p:spPr>
          <a:xfrm>
            <a:off x="188686" y="6467706"/>
            <a:ext cx="7982856" cy="253916"/>
          </a:xfrm>
          <a:prstGeom prst="rect">
            <a:avLst/>
          </a:prstGeom>
        </p:spPr>
        <p:txBody>
          <a:bodyPr wrap="square">
            <a:spAutoFit/>
          </a:bodyPr>
          <a:lstStyle/>
          <a:p>
            <a:r>
              <a:rPr lang="en-US" sz="1050" baseline="30000" dirty="0">
                <a:solidFill>
                  <a:schemeClr val="bg1"/>
                </a:solidFill>
              </a:rPr>
              <a:t>1</a:t>
            </a:r>
            <a:r>
              <a:rPr lang="en-US" sz="1050" dirty="0">
                <a:solidFill>
                  <a:schemeClr val="bg1"/>
                </a:solidFill>
              </a:rPr>
              <a:t> Source: Paradoxes US PHCS Research, MS Internal, n=157, Jan 2014</a:t>
            </a:r>
          </a:p>
        </p:txBody>
      </p:sp>
      <p:sp>
        <p:nvSpPr>
          <p:cNvPr id="6" name="Freeform 5"/>
          <p:cNvSpPr>
            <a:spLocks/>
          </p:cNvSpPr>
          <p:nvPr/>
        </p:nvSpPr>
        <p:spPr bwMode="auto">
          <a:xfrm>
            <a:off x="252385" y="553933"/>
            <a:ext cx="2525539" cy="1226750"/>
          </a:xfrm>
          <a:custGeom>
            <a:avLst/>
            <a:gdLst>
              <a:gd name="T0" fmla="*/ 405 w 454"/>
              <a:gd name="T1" fmla="*/ 87 h 184"/>
              <a:gd name="T2" fmla="*/ 398 w 454"/>
              <a:gd name="T3" fmla="*/ 88 h 184"/>
              <a:gd name="T4" fmla="*/ 306 w 454"/>
              <a:gd name="T5" fmla="*/ 0 h 184"/>
              <a:gd name="T6" fmla="*/ 217 w 454"/>
              <a:gd name="T7" fmla="*/ 69 h 184"/>
              <a:gd name="T8" fmla="*/ 169 w 454"/>
              <a:gd name="T9" fmla="*/ 48 h 184"/>
              <a:gd name="T10" fmla="*/ 101 w 454"/>
              <a:gd name="T11" fmla="*/ 109 h 184"/>
              <a:gd name="T12" fmla="*/ 69 w 454"/>
              <a:gd name="T13" fmla="*/ 124 h 184"/>
              <a:gd name="T14" fmla="*/ 38 w 454"/>
              <a:gd name="T15" fmla="*/ 109 h 184"/>
              <a:gd name="T16" fmla="*/ 0 w 454"/>
              <a:gd name="T17" fmla="*/ 146 h 184"/>
              <a:gd name="T18" fmla="*/ 38 w 454"/>
              <a:gd name="T19" fmla="*/ 184 h 184"/>
              <a:gd name="T20" fmla="*/ 49 w 454"/>
              <a:gd name="T21" fmla="*/ 184 h 184"/>
              <a:gd name="T22" fmla="*/ 172 w 454"/>
              <a:gd name="T23" fmla="*/ 184 h 184"/>
              <a:gd name="T24" fmla="*/ 242 w 454"/>
              <a:gd name="T25" fmla="*/ 184 h 184"/>
              <a:gd name="T26" fmla="*/ 408 w 454"/>
              <a:gd name="T27" fmla="*/ 184 h 184"/>
              <a:gd name="T28" fmla="*/ 408 w 454"/>
              <a:gd name="T29" fmla="*/ 184 h 184"/>
              <a:gd name="T30" fmla="*/ 454 w 454"/>
              <a:gd name="T31" fmla="*/ 136 h 184"/>
              <a:gd name="T32" fmla="*/ 405 w 454"/>
              <a:gd name="T33"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4">
                <a:moveTo>
                  <a:pt x="405" y="87"/>
                </a:moveTo>
                <a:cubicBezTo>
                  <a:pt x="403" y="87"/>
                  <a:pt x="400" y="87"/>
                  <a:pt x="398" y="88"/>
                </a:cubicBezTo>
                <a:cubicBezTo>
                  <a:pt x="395" y="39"/>
                  <a:pt x="355" y="0"/>
                  <a:pt x="306" y="0"/>
                </a:cubicBezTo>
                <a:cubicBezTo>
                  <a:pt x="263" y="0"/>
                  <a:pt x="228" y="29"/>
                  <a:pt x="217" y="69"/>
                </a:cubicBezTo>
                <a:cubicBezTo>
                  <a:pt x="205" y="56"/>
                  <a:pt x="188" y="48"/>
                  <a:pt x="169" y="48"/>
                </a:cubicBezTo>
                <a:cubicBezTo>
                  <a:pt x="134" y="48"/>
                  <a:pt x="105" y="75"/>
                  <a:pt x="101" y="109"/>
                </a:cubicBezTo>
                <a:cubicBezTo>
                  <a:pt x="89" y="111"/>
                  <a:pt x="78" y="116"/>
                  <a:pt x="69" y="124"/>
                </a:cubicBezTo>
                <a:cubicBezTo>
                  <a:pt x="62" y="115"/>
                  <a:pt x="51" y="109"/>
                  <a:pt x="38" y="109"/>
                </a:cubicBezTo>
                <a:cubicBezTo>
                  <a:pt x="17" y="109"/>
                  <a:pt x="0" y="126"/>
                  <a:pt x="0" y="146"/>
                </a:cubicBezTo>
                <a:cubicBezTo>
                  <a:pt x="0" y="167"/>
                  <a:pt x="17" y="184"/>
                  <a:pt x="38" y="184"/>
                </a:cubicBezTo>
                <a:cubicBezTo>
                  <a:pt x="49" y="184"/>
                  <a:pt x="49" y="184"/>
                  <a:pt x="49" y="184"/>
                </a:cubicBezTo>
                <a:cubicBezTo>
                  <a:pt x="172" y="184"/>
                  <a:pt x="172" y="184"/>
                  <a:pt x="172" y="184"/>
                </a:cubicBezTo>
                <a:cubicBezTo>
                  <a:pt x="242" y="184"/>
                  <a:pt x="242" y="184"/>
                  <a:pt x="242" y="184"/>
                </a:cubicBezTo>
                <a:cubicBezTo>
                  <a:pt x="408" y="184"/>
                  <a:pt x="408" y="184"/>
                  <a:pt x="408" y="184"/>
                </a:cubicBezTo>
                <a:cubicBezTo>
                  <a:pt x="408" y="184"/>
                  <a:pt x="408" y="184"/>
                  <a:pt x="408" y="184"/>
                </a:cubicBezTo>
                <a:cubicBezTo>
                  <a:pt x="434" y="182"/>
                  <a:pt x="454" y="161"/>
                  <a:pt x="454" y="136"/>
                </a:cubicBezTo>
                <a:cubicBezTo>
                  <a:pt x="454" y="109"/>
                  <a:pt x="432" y="87"/>
                  <a:pt x="40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1200" dirty="0"/>
          </a:p>
        </p:txBody>
      </p:sp>
      <p:sp>
        <p:nvSpPr>
          <p:cNvPr id="18" name="Content Placeholder 2"/>
          <p:cNvSpPr txBox="1">
            <a:spLocks/>
          </p:cNvSpPr>
          <p:nvPr/>
        </p:nvSpPr>
        <p:spPr>
          <a:xfrm>
            <a:off x="5324664" y="469902"/>
            <a:ext cx="648436" cy="529650"/>
          </a:xfrm>
          <a:prstGeom prst="rect">
            <a:avLst/>
          </a:prstGeom>
        </p:spPr>
        <p:txBody>
          <a:bodyPr vert="horz" wrap="square" lIns="143422" tIns="89639" rIns="143422" bIns="89639"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880"/>
              </a:lnSpc>
              <a:spcBef>
                <a:spcPts val="1176"/>
              </a:spcBef>
            </a:pPr>
            <a:r>
              <a:rPr lang="en-US" dirty="0">
                <a:solidFill>
                  <a:schemeClr val="tx1"/>
                </a:solidFill>
                <a:latin typeface="Segoe UI bold"/>
                <a:cs typeface="Segoe UI bold"/>
              </a:rPr>
              <a:t>1</a:t>
            </a:r>
          </a:p>
        </p:txBody>
      </p:sp>
      <p:sp>
        <p:nvSpPr>
          <p:cNvPr id="19" name="Content Placeholder 2"/>
          <p:cNvSpPr txBox="1">
            <a:spLocks/>
          </p:cNvSpPr>
          <p:nvPr/>
        </p:nvSpPr>
        <p:spPr>
          <a:xfrm>
            <a:off x="5324664" y="1870992"/>
            <a:ext cx="648436" cy="550361"/>
          </a:xfrm>
          <a:prstGeom prst="rect">
            <a:avLst/>
          </a:prstGeom>
        </p:spPr>
        <p:txBody>
          <a:bodyPr vert="horz" wrap="square" lIns="143422" tIns="89639" rIns="143422" bIns="89639"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880"/>
              </a:lnSpc>
              <a:spcBef>
                <a:spcPts val="1176"/>
              </a:spcBef>
            </a:pPr>
            <a:r>
              <a:rPr lang="en-US" dirty="0">
                <a:solidFill>
                  <a:schemeClr val="tx1"/>
                </a:solidFill>
                <a:latin typeface="Segoe UI bold"/>
                <a:cs typeface="Segoe UI bold"/>
              </a:rPr>
              <a:t>2</a:t>
            </a:r>
          </a:p>
        </p:txBody>
      </p:sp>
      <p:sp>
        <p:nvSpPr>
          <p:cNvPr id="20" name="Content Placeholder 2"/>
          <p:cNvSpPr txBox="1">
            <a:spLocks/>
          </p:cNvSpPr>
          <p:nvPr/>
        </p:nvSpPr>
        <p:spPr>
          <a:xfrm>
            <a:off x="5324664" y="3231120"/>
            <a:ext cx="648436" cy="550361"/>
          </a:xfrm>
          <a:prstGeom prst="rect">
            <a:avLst/>
          </a:prstGeom>
        </p:spPr>
        <p:txBody>
          <a:bodyPr vert="horz" wrap="square" lIns="143422" tIns="89639" rIns="143422" bIns="89639"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880"/>
              </a:lnSpc>
              <a:spcBef>
                <a:spcPts val="1176"/>
              </a:spcBef>
            </a:pPr>
            <a:r>
              <a:rPr lang="en-US" dirty="0">
                <a:solidFill>
                  <a:schemeClr val="tx1"/>
                </a:solidFill>
                <a:latin typeface="Segoe UI bold"/>
                <a:cs typeface="Segoe UI bold"/>
              </a:rPr>
              <a:t>3</a:t>
            </a:r>
          </a:p>
        </p:txBody>
      </p:sp>
      <p:sp>
        <p:nvSpPr>
          <p:cNvPr id="21" name="Content Placeholder 2"/>
          <p:cNvSpPr txBox="1">
            <a:spLocks/>
          </p:cNvSpPr>
          <p:nvPr/>
        </p:nvSpPr>
        <p:spPr>
          <a:xfrm>
            <a:off x="5324664" y="4288087"/>
            <a:ext cx="648436" cy="550361"/>
          </a:xfrm>
          <a:prstGeom prst="rect">
            <a:avLst/>
          </a:prstGeom>
        </p:spPr>
        <p:txBody>
          <a:bodyPr vert="horz" wrap="square" lIns="143422" tIns="89639" rIns="143422" bIns="89639"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880"/>
              </a:lnSpc>
              <a:spcBef>
                <a:spcPts val="1176"/>
              </a:spcBef>
            </a:pPr>
            <a:r>
              <a:rPr lang="en-US" dirty="0">
                <a:solidFill>
                  <a:schemeClr val="tx1"/>
                </a:solidFill>
                <a:latin typeface="Segoe UI bold"/>
                <a:cs typeface="Segoe UI bold"/>
              </a:rPr>
              <a:t>4</a:t>
            </a:r>
          </a:p>
        </p:txBody>
      </p:sp>
      <p:sp>
        <p:nvSpPr>
          <p:cNvPr id="22" name="Content Placeholder 2"/>
          <p:cNvSpPr txBox="1">
            <a:spLocks/>
          </p:cNvSpPr>
          <p:nvPr/>
        </p:nvSpPr>
        <p:spPr>
          <a:xfrm>
            <a:off x="5324664" y="5705569"/>
            <a:ext cx="648436" cy="550361"/>
          </a:xfrm>
          <a:prstGeom prst="rect">
            <a:avLst/>
          </a:prstGeom>
        </p:spPr>
        <p:txBody>
          <a:bodyPr vert="horz" wrap="square" lIns="143422" tIns="89639" rIns="143422" bIns="89639"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880"/>
              </a:lnSpc>
              <a:spcBef>
                <a:spcPts val="1176"/>
              </a:spcBef>
            </a:pPr>
            <a:r>
              <a:rPr lang="en-US" dirty="0">
                <a:solidFill>
                  <a:schemeClr val="tx1"/>
                </a:solidFill>
                <a:latin typeface="Segoe UI bold"/>
                <a:cs typeface="Segoe UI bold"/>
              </a:rPr>
              <a:t>5</a:t>
            </a:r>
          </a:p>
        </p:txBody>
      </p:sp>
    </p:spTree>
    <p:extLst>
      <p:ext uri="{BB962C8B-B14F-4D97-AF65-F5344CB8AC3E}">
        <p14:creationId xmlns:p14="http://schemas.microsoft.com/office/powerpoint/2010/main" val="7366897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0137137" y="1338270"/>
            <a:ext cx="1605491" cy="4410267"/>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2917">
                      <a:srgbClr val="FFFFFF"/>
                    </a:gs>
                    <a:gs pos="100000">
                      <a:srgbClr val="FFFFFF"/>
                    </a:gs>
                  </a:gsLst>
                  <a:lin ang="5400000" scaled="0"/>
                </a:gradFill>
                <a:latin typeface="Segoe UI"/>
                <a:ea typeface="Segoe UI" pitchFamily="34" charset="0"/>
                <a:cs typeface="Segoe UI Semilight" panose="020B0402040204020203" pitchFamily="34" charset="0"/>
              </a:rPr>
              <a:t>Action</a:t>
            </a:r>
          </a:p>
        </p:txBody>
      </p:sp>
      <p:sp>
        <p:nvSpPr>
          <p:cNvPr id="5" name="Rectangle 4"/>
          <p:cNvSpPr/>
          <p:nvPr/>
        </p:nvSpPr>
        <p:spPr bwMode="auto">
          <a:xfrm>
            <a:off x="7986375" y="1337342"/>
            <a:ext cx="2160062" cy="4415551"/>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dirty="0">
                <a:solidFill>
                  <a:srgbClr val="FFFFFF"/>
                </a:solidFill>
                <a:latin typeface="Segoe UI"/>
                <a:ea typeface="Segoe UI" pitchFamily="34" charset="0"/>
                <a:cs typeface="Segoe UI Semilight" panose="020B0402040204020203" pitchFamily="34" charset="0"/>
              </a:rPr>
              <a:t>  </a:t>
            </a:r>
            <a:r>
              <a:rPr lang="en-US" sz="2353" dirty="0">
                <a:solidFill>
                  <a:srgbClr val="FFFFFF"/>
                </a:solidFill>
                <a:latin typeface="Segoe UI"/>
                <a:ea typeface="Segoe UI" pitchFamily="34" charset="0"/>
                <a:cs typeface="Segoe UI Semilight" panose="020B0402040204020203" pitchFamily="34" charset="0"/>
              </a:rPr>
              <a:t>Decision</a:t>
            </a:r>
          </a:p>
        </p:txBody>
      </p:sp>
      <p:sp>
        <p:nvSpPr>
          <p:cNvPr id="11" name="Pentagon 10"/>
          <p:cNvSpPr/>
          <p:nvPr/>
        </p:nvSpPr>
        <p:spPr bwMode="auto">
          <a:xfrm>
            <a:off x="4654843" y="4010056"/>
            <a:ext cx="3682221" cy="851604"/>
          </a:xfrm>
          <a:prstGeom prst="homePlate">
            <a:avLst>
              <a:gd name="adj" fmla="val 4287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endParaRPr>
          </a:p>
        </p:txBody>
      </p:sp>
      <p:sp>
        <p:nvSpPr>
          <p:cNvPr id="12" name="Pentagon 11"/>
          <p:cNvSpPr/>
          <p:nvPr/>
        </p:nvSpPr>
        <p:spPr bwMode="auto">
          <a:xfrm>
            <a:off x="1826181" y="4010056"/>
            <a:ext cx="4308940" cy="851604"/>
          </a:xfrm>
          <a:prstGeom prst="homePlate">
            <a:avLst>
              <a:gd name="adj" fmla="val 4287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Why did it happen?</a:t>
            </a:r>
          </a:p>
          <a:p>
            <a:pPr defTabSz="914102" fontAlgn="base">
              <a:lnSpc>
                <a:spcPct val="90000"/>
              </a:lnSpc>
              <a:spcBef>
                <a:spcPct val="0"/>
              </a:spcBef>
              <a:spcAft>
                <a:spcPct val="0"/>
              </a:spcAft>
              <a:defRPr/>
            </a:pPr>
            <a:r>
              <a:rPr lang="en-US" sz="1961" b="1" kern="0"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{Interactive Dashboards)</a:t>
            </a:r>
            <a:r>
              <a:rPr lang="en-US" sz="1961" b="1"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 </a:t>
            </a:r>
          </a:p>
        </p:txBody>
      </p:sp>
      <p:sp>
        <p:nvSpPr>
          <p:cNvPr id="13" name="Pentagon 12"/>
          <p:cNvSpPr/>
          <p:nvPr/>
        </p:nvSpPr>
        <p:spPr bwMode="auto">
          <a:xfrm>
            <a:off x="6255530" y="3118824"/>
            <a:ext cx="2081534" cy="851604"/>
          </a:xfrm>
          <a:prstGeom prst="homePlate">
            <a:avLst>
              <a:gd name="adj" fmla="val 4287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endParaRPr>
          </a:p>
        </p:txBody>
      </p:sp>
      <p:sp>
        <p:nvSpPr>
          <p:cNvPr id="14" name="Pentagon 13"/>
          <p:cNvSpPr/>
          <p:nvPr/>
        </p:nvSpPr>
        <p:spPr bwMode="auto">
          <a:xfrm>
            <a:off x="1826180" y="3118824"/>
            <a:ext cx="5614458" cy="851604"/>
          </a:xfrm>
          <a:prstGeom prst="homePlate">
            <a:avLst>
              <a:gd name="adj" fmla="val 4287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What might happen? </a:t>
            </a:r>
          </a:p>
          <a:p>
            <a:pPr defTabSz="914102" fontAlgn="base">
              <a:lnSpc>
                <a:spcPct val="90000"/>
              </a:lnSpc>
              <a:spcBef>
                <a:spcPct val="0"/>
              </a:spcBef>
              <a:spcAft>
                <a:spcPct val="0"/>
              </a:spcAft>
              <a:defRPr/>
            </a:pPr>
            <a:r>
              <a:rPr lang="en-US" sz="1961" b="1" kern="0"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(Predictive Models)</a:t>
            </a:r>
            <a:endParaRPr lang="en-US" sz="1961" b="1"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endParaRPr>
          </a:p>
        </p:txBody>
      </p:sp>
      <p:sp>
        <p:nvSpPr>
          <p:cNvPr id="15" name="Pentagon 14"/>
          <p:cNvSpPr/>
          <p:nvPr/>
        </p:nvSpPr>
        <p:spPr bwMode="auto">
          <a:xfrm>
            <a:off x="1826181" y="2228801"/>
            <a:ext cx="7407307" cy="851604"/>
          </a:xfrm>
          <a:prstGeom prst="homePlate">
            <a:avLst>
              <a:gd name="adj" fmla="val 4287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endParaRPr>
          </a:p>
        </p:txBody>
      </p:sp>
      <p:sp>
        <p:nvSpPr>
          <p:cNvPr id="16" name="Pentagon 15"/>
          <p:cNvSpPr/>
          <p:nvPr/>
        </p:nvSpPr>
        <p:spPr bwMode="auto">
          <a:xfrm>
            <a:off x="1826179" y="1337342"/>
            <a:ext cx="9200159" cy="896425"/>
          </a:xfrm>
          <a:prstGeom prst="homePlate">
            <a:avLst>
              <a:gd name="adj" fmla="val 4287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endParaRPr>
          </a:p>
        </p:txBody>
      </p:sp>
      <p:sp>
        <p:nvSpPr>
          <p:cNvPr id="18" name="Rectangle 17"/>
          <p:cNvSpPr/>
          <p:nvPr/>
        </p:nvSpPr>
        <p:spPr bwMode="auto">
          <a:xfrm>
            <a:off x="1826181" y="1337343"/>
            <a:ext cx="4034842" cy="174306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What should I do? </a:t>
            </a:r>
          </a:p>
        </p:txBody>
      </p:sp>
      <p:sp>
        <p:nvSpPr>
          <p:cNvPr id="20" name="TextBox 19"/>
          <p:cNvSpPr txBox="1"/>
          <p:nvPr/>
        </p:nvSpPr>
        <p:spPr>
          <a:xfrm>
            <a:off x="6320106" y="1559627"/>
            <a:ext cx="1678604" cy="561211"/>
          </a:xfrm>
          <a:prstGeom prst="rect">
            <a:avLst/>
          </a:prstGeom>
          <a:solidFill>
            <a:srgbClr val="00B0F0"/>
          </a:solidFill>
        </p:spPr>
        <p:txBody>
          <a:bodyPr wrap="none" lIns="179285" tIns="143428" rIns="179285" bIns="143428" rtlCol="0">
            <a:spAutoFit/>
          </a:bodyPr>
          <a:lstStyle/>
          <a:p>
            <a:pP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Automation</a:t>
            </a:r>
            <a:endParaRPr lang="en-US" sz="2353"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endParaRPr>
          </a:p>
        </p:txBody>
      </p:sp>
      <p:sp>
        <p:nvSpPr>
          <p:cNvPr id="19" name="TextBox 18"/>
          <p:cNvSpPr txBox="1"/>
          <p:nvPr/>
        </p:nvSpPr>
        <p:spPr>
          <a:xfrm>
            <a:off x="6320107" y="2427268"/>
            <a:ext cx="2322602" cy="561211"/>
          </a:xfrm>
          <a:prstGeom prst="rect">
            <a:avLst/>
          </a:prstGeom>
          <a:noFill/>
        </p:spPr>
        <p:txBody>
          <a:bodyPr wrap="none" lIns="179285" tIns="143428" rIns="179285" bIns="143428" rtlCol="0">
            <a:spAutoFit/>
          </a:bodyPr>
          <a:lstStyle/>
          <a:p>
            <a:pPr defTabSz="914102"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Recommendation</a:t>
            </a:r>
            <a:endParaRPr lang="en-US" sz="2353"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endParaRPr>
          </a:p>
        </p:txBody>
      </p:sp>
      <p:sp>
        <p:nvSpPr>
          <p:cNvPr id="3" name="Rectangle 2"/>
          <p:cNvSpPr/>
          <p:nvPr/>
        </p:nvSpPr>
        <p:spPr bwMode="auto">
          <a:xfrm>
            <a:off x="460282" y="1337342"/>
            <a:ext cx="1394316" cy="441555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Data</a:t>
            </a:r>
          </a:p>
        </p:txBody>
      </p:sp>
      <p:sp>
        <p:nvSpPr>
          <p:cNvPr id="10" name="Pentagon 9"/>
          <p:cNvSpPr/>
          <p:nvPr/>
        </p:nvSpPr>
        <p:spPr bwMode="auto">
          <a:xfrm>
            <a:off x="3688614" y="4901289"/>
            <a:ext cx="4648273" cy="851604"/>
          </a:xfrm>
          <a:prstGeom prst="homePlate">
            <a:avLst>
              <a:gd name="adj" fmla="val 4287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endParaRPr>
          </a:p>
        </p:txBody>
      </p:sp>
      <p:sp>
        <p:nvSpPr>
          <p:cNvPr id="9" name="Pentagon 8"/>
          <p:cNvSpPr/>
          <p:nvPr/>
        </p:nvSpPr>
        <p:spPr bwMode="auto">
          <a:xfrm>
            <a:off x="1854598" y="4901289"/>
            <a:ext cx="2892290" cy="851604"/>
          </a:xfrm>
          <a:prstGeom prst="homePlate">
            <a:avLst>
              <a:gd name="adj" fmla="val 42873"/>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What happened?</a:t>
            </a:r>
          </a:p>
          <a:p>
            <a:pPr defTabSz="914102" fontAlgn="base">
              <a:lnSpc>
                <a:spcPct val="90000"/>
              </a:lnSpc>
              <a:spcBef>
                <a:spcPct val="0"/>
              </a:spcBef>
              <a:spcAft>
                <a:spcPct val="0"/>
              </a:spcAft>
              <a:defRPr/>
            </a:pPr>
            <a:r>
              <a:rPr lang="en-US" sz="1961" b="1" kern="0"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(Reports)</a:t>
            </a:r>
            <a:endParaRPr lang="en-US" sz="1961" b="1"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endParaRPr>
          </a:p>
        </p:txBody>
      </p:sp>
      <p:sp>
        <p:nvSpPr>
          <p:cNvPr id="8" name="TextBox 7"/>
          <p:cNvSpPr txBox="1"/>
          <p:nvPr/>
        </p:nvSpPr>
        <p:spPr>
          <a:xfrm>
            <a:off x="5186943" y="5110874"/>
            <a:ext cx="3297183" cy="56121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961" dirty="0">
                <a:gradFill>
                  <a:gsLst>
                    <a:gs pos="2917">
                      <a:srgbClr val="FFFFFF"/>
                    </a:gs>
                    <a:gs pos="30000">
                      <a:srgbClr val="FFFFFF"/>
                    </a:gs>
                  </a:gsLst>
                  <a:lin ang="5400000" scaled="0"/>
                </a:gradFill>
                <a:latin typeface="Segoe UI"/>
                <a:cs typeface="Segoe UI Semilight" panose="020B0402040204020203" pitchFamily="34" charset="0"/>
              </a:rPr>
              <a:t>People &amp; Insights</a:t>
            </a:r>
          </a:p>
        </p:txBody>
      </p:sp>
      <p:sp>
        <p:nvSpPr>
          <p:cNvPr id="7" name="Title 6"/>
          <p:cNvSpPr>
            <a:spLocks noGrp="1"/>
          </p:cNvSpPr>
          <p:nvPr>
            <p:ph type="title" idx="4294967295"/>
          </p:nvPr>
        </p:nvSpPr>
        <p:spPr>
          <a:xfrm>
            <a:off x="536923" y="289958"/>
            <a:ext cx="11655078" cy="899537"/>
          </a:xfrm>
        </p:spPr>
        <p:txBody>
          <a:bodyPr/>
          <a:lstStyle/>
          <a:p>
            <a:r>
              <a:rPr lang="en-US" dirty="0"/>
              <a:t>Big Data + Predictive Analytics = Business Value</a:t>
            </a:r>
          </a:p>
        </p:txBody>
      </p:sp>
    </p:spTree>
    <p:extLst>
      <p:ext uri="{BB962C8B-B14F-4D97-AF65-F5344CB8AC3E}">
        <p14:creationId xmlns:p14="http://schemas.microsoft.com/office/powerpoint/2010/main" val="36790692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grayscl/>
            <a:extLst>
              <a:ext uri="{28A0092B-C50C-407E-A947-70E740481C1C}">
                <a14:useLocalDpi xmlns:a14="http://schemas.microsoft.com/office/drawing/2010/main" val="0"/>
              </a:ext>
            </a:extLst>
          </a:blip>
          <a:srcRect t="2334"/>
          <a:stretch/>
        </p:blipFill>
        <p:spPr>
          <a:xfrm>
            <a:off x="5003909" y="1401595"/>
            <a:ext cx="7187226" cy="5006538"/>
          </a:xfrm>
          <a:prstGeom prst="rect">
            <a:avLst/>
          </a:prstGeom>
        </p:spPr>
      </p:pic>
      <p:sp>
        <p:nvSpPr>
          <p:cNvPr id="18" name="Title 1"/>
          <p:cNvSpPr txBox="1">
            <a:spLocks/>
          </p:cNvSpPr>
          <p:nvPr/>
        </p:nvSpPr>
        <p:spPr>
          <a:xfrm>
            <a:off x="-723" y="-4713"/>
            <a:ext cx="12191859" cy="822954"/>
          </a:xfrm>
          <a:prstGeom prst="rect">
            <a:avLst/>
          </a:prstGeom>
          <a:solidFill>
            <a:schemeClr val="tx1">
              <a:lumMod val="75000"/>
            </a:schemeClr>
          </a:solidFill>
          <a:effectLst/>
        </p:spPr>
        <p:txBody>
          <a:bodyPr lIns="319994" tIns="45704" rIns="91411" bIns="4570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marL="0" marR="0" lvl="0" indent="0" algn="l" defTabSz="896386" rtl="0" eaLnBrk="1" fontAlgn="auto" latinLnBrk="0" hangingPunct="1">
              <a:lnSpc>
                <a:spcPts val="3500"/>
              </a:lnSpc>
              <a:spcBef>
                <a:spcPct val="0"/>
              </a:spcBef>
              <a:spcAft>
                <a:spcPts val="0"/>
              </a:spcAft>
              <a:buClrTx/>
              <a:buSzTx/>
              <a:buFontTx/>
              <a:buNone/>
              <a:tabLst/>
              <a:defRPr/>
            </a:pPr>
            <a:r>
              <a:rPr kumimoji="0" lang="en-US" sz="2000" b="1" i="0" u="none" strike="noStrike" kern="900" cap="none" spc="294" normalizeH="0" baseline="0" noProof="0" dirty="0">
                <a:ln>
                  <a:noFill/>
                </a:ln>
                <a:solidFill>
                  <a:srgbClr val="FFFFFF"/>
                </a:solidFill>
                <a:effectLst/>
                <a:uLnTx/>
                <a:uFillTx/>
                <a:latin typeface="Segoe UI Semilight"/>
                <a:ea typeface="+mj-ea"/>
                <a:cs typeface="+mj-cs"/>
              </a:rPr>
              <a:t>Modern Educational Institution</a:t>
            </a:r>
          </a:p>
        </p:txBody>
      </p:sp>
      <p:sp>
        <p:nvSpPr>
          <p:cNvPr id="19" name="Rectangle 18"/>
          <p:cNvSpPr/>
          <p:nvPr/>
        </p:nvSpPr>
        <p:spPr bwMode="auto">
          <a:xfrm>
            <a:off x="2688053" y="3279596"/>
            <a:ext cx="2011394" cy="1938253"/>
          </a:xfrm>
          <a:prstGeom prst="rect">
            <a:avLst/>
          </a:prstGeom>
          <a:solidFill>
            <a:srgbClr val="00B0F0">
              <a:alpha val="90000"/>
            </a:srgb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7141" tIns="137141" rIns="137141" bIns="137141" numCol="1" rtlCol="0" anchor="t" anchorCtr="0" compatLnSpc="1">
            <a:prstTxWarp prst="textNoShape">
              <a:avLst/>
            </a:prstTxWarp>
          </a:bodyPr>
          <a:lstStyle/>
          <a:p>
            <a:pPr marL="0" marR="0" lvl="0" indent="0" algn="l" defTabSz="913924"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light"/>
                <a:ea typeface="Segoe UI" panose="020B0502040204020203" pitchFamily="34" charset="0"/>
                <a:cs typeface="Segoe UI" panose="020B0502040204020203" pitchFamily="34" charset="0"/>
              </a:rPr>
              <a:t>Deliver a</a:t>
            </a:r>
            <a:br>
              <a:rPr kumimoji="0" lang="en-US" sz="1600" b="0" i="0" u="none" strike="noStrike" kern="1200" cap="none" spc="0" normalizeH="0" baseline="0" noProof="0" dirty="0">
                <a:ln>
                  <a:noFill/>
                </a:ln>
                <a:solidFill>
                  <a:prstClr val="white"/>
                </a:solidFill>
                <a:effectLst/>
                <a:uLnTx/>
                <a:uFillTx/>
                <a:latin typeface="Segoe UI Semilight"/>
                <a:ea typeface="Segoe UI" panose="020B0502040204020203" pitchFamily="34" charset="0"/>
                <a:cs typeface="Segoe UI" panose="020B0502040204020203" pitchFamily="34" charset="0"/>
              </a:rPr>
            </a:br>
            <a:r>
              <a:rPr kumimoji="0" lang="en-US" sz="1600" b="0" i="0" u="none" strike="noStrike" kern="1200" cap="none" spc="0" normalizeH="0" baseline="0" noProof="0" dirty="0">
                <a:ln>
                  <a:noFill/>
                </a:ln>
                <a:solidFill>
                  <a:prstClr val="white"/>
                </a:solidFill>
                <a:effectLst/>
                <a:uLnTx/>
                <a:uFillTx/>
                <a:latin typeface="Segoe UI Semilight"/>
                <a:ea typeface="Segoe UI" panose="020B0502040204020203" pitchFamily="34" charset="0"/>
                <a:cs typeface="Segoe UI" panose="020B0502040204020203" pitchFamily="34" charset="0"/>
              </a:rPr>
              <a:t>first-class learning experience with collaborative tools that </a:t>
            </a:r>
            <a:r>
              <a:rPr kumimoji="0" lang="en-US" sz="1600" b="1" i="0" u="none" strike="noStrike" kern="1200" cap="none" spc="0" normalizeH="0" baseline="0" noProof="0" dirty="0">
                <a:ln>
                  <a:noFill/>
                </a:ln>
                <a:solidFill>
                  <a:prstClr val="white"/>
                </a:solidFill>
                <a:effectLst/>
                <a:uLnTx/>
                <a:uFillTx/>
                <a:latin typeface="Segoe UI Semilight"/>
                <a:ea typeface="Segoe UI" panose="020B0502040204020203" pitchFamily="34" charset="0"/>
                <a:cs typeface="Segoe UI" panose="020B0502040204020203" pitchFamily="34" charset="0"/>
              </a:rPr>
              <a:t>engage students, staff, and faculty</a:t>
            </a:r>
          </a:p>
        </p:txBody>
      </p:sp>
      <p:sp>
        <p:nvSpPr>
          <p:cNvPr id="20" name="Rectangle 19"/>
          <p:cNvSpPr/>
          <p:nvPr/>
        </p:nvSpPr>
        <p:spPr bwMode="auto">
          <a:xfrm>
            <a:off x="376848" y="1187938"/>
            <a:ext cx="2011394" cy="1938253"/>
          </a:xfrm>
          <a:prstGeom prst="rect">
            <a:avLst/>
          </a:prstGeom>
          <a:solidFill>
            <a:srgbClr val="00B0F0">
              <a:alpha val="90000"/>
            </a:srgb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7141" tIns="137141" rIns="137141" bIns="137141" numCol="1" rtlCol="0" anchor="t" anchorCtr="0" compatLnSpc="1">
            <a:prstTxWarp prst="textNoShape">
              <a:avLst/>
            </a:prstTxWarp>
          </a:bodyPr>
          <a:lstStyle/>
          <a:p>
            <a:pPr marL="0" marR="0" lvl="0" indent="0" algn="l" defTabSz="913924" rtl="0" eaLnBrk="1" fontAlgn="base" latinLnBrk="0" hangingPunct="1">
              <a:lnSpc>
                <a:spcPct val="100000"/>
              </a:lnSpc>
              <a:spcBef>
                <a:spcPct val="0"/>
              </a:spcBef>
              <a:spcAft>
                <a:spcPts val="12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Gain insights</a:t>
            </a:r>
            <a:br>
              <a:rPr kumimoji="0" lang="en-US" sz="1600" b="1"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into student demographics, staff performance, budget allocations</a:t>
            </a:r>
          </a:p>
        </p:txBody>
      </p:sp>
      <p:sp>
        <p:nvSpPr>
          <p:cNvPr id="22" name="Rectangle 21"/>
          <p:cNvSpPr/>
          <p:nvPr/>
        </p:nvSpPr>
        <p:spPr bwMode="auto">
          <a:xfrm>
            <a:off x="4998947" y="1805445"/>
            <a:ext cx="2011394" cy="1938253"/>
          </a:xfrm>
          <a:prstGeom prst="rect">
            <a:avLst/>
          </a:prstGeom>
          <a:solidFill>
            <a:srgbClr val="00B0F0">
              <a:alpha val="90000"/>
            </a:srgb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7141" tIns="137141" rIns="137141" bIns="137141" numCol="1" rtlCol="0" anchor="t" anchorCtr="0" compatLnSpc="1">
            <a:prstTxWarp prst="textNoShape">
              <a:avLst/>
            </a:prstTxWarp>
          </a:bodyPr>
          <a:lstStyle/>
          <a:p>
            <a:pPr marL="0" marR="0" lvl="0" indent="0" algn="l" defTabSz="913924"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light"/>
                <a:ea typeface="Segoe UI" panose="020B0502040204020203" pitchFamily="34" charset="0"/>
                <a:cs typeface="Segoe UI" panose="020B0502040204020203" pitchFamily="34" charset="0"/>
              </a:rPr>
              <a:t>Help </a:t>
            </a:r>
            <a:r>
              <a:rPr kumimoji="0" lang="en-US" sz="1600" b="1" i="0" u="none" strike="noStrike" kern="1200" cap="none" spc="0" normalizeH="0" baseline="0" noProof="0" dirty="0">
                <a:ln>
                  <a:noFill/>
                </a:ln>
                <a:solidFill>
                  <a:prstClr val="white"/>
                </a:solidFill>
                <a:effectLst/>
                <a:uLnTx/>
                <a:uFillTx/>
                <a:latin typeface="Segoe UI Semilight"/>
                <a:ea typeface="Segoe UI" panose="020B0502040204020203" pitchFamily="34" charset="0"/>
                <a:cs typeface="Segoe UI" panose="020B0502040204020203" pitchFamily="34" charset="0"/>
              </a:rPr>
              <a:t>drive student outcomes </a:t>
            </a:r>
            <a:r>
              <a:rPr kumimoji="0" lang="en-US" sz="1600" b="0" i="0" u="none" strike="noStrike" kern="1200" cap="none" spc="0" normalizeH="0" baseline="0" noProof="0" dirty="0">
                <a:ln>
                  <a:noFill/>
                </a:ln>
                <a:solidFill>
                  <a:prstClr val="white"/>
                </a:solidFill>
                <a:effectLst/>
                <a:uLnTx/>
                <a:uFillTx/>
                <a:latin typeface="Segoe UI Semilight"/>
                <a:ea typeface="Segoe UI" panose="020B0502040204020203" pitchFamily="34" charset="0"/>
                <a:cs typeface="Segoe UI" panose="020B0502040204020203" pitchFamily="34" charset="0"/>
              </a:rPr>
              <a:t>with a personalized self service experience</a:t>
            </a:r>
          </a:p>
        </p:txBody>
      </p:sp>
      <p:sp>
        <p:nvSpPr>
          <p:cNvPr id="23" name="Rectangle 22"/>
          <p:cNvSpPr/>
          <p:nvPr/>
        </p:nvSpPr>
        <p:spPr bwMode="auto">
          <a:xfrm>
            <a:off x="7339410" y="3529948"/>
            <a:ext cx="2011394" cy="1938253"/>
          </a:xfrm>
          <a:prstGeom prst="rect">
            <a:avLst/>
          </a:prstGeom>
          <a:solidFill>
            <a:srgbClr val="00B0F0">
              <a:alpha val="90000"/>
            </a:srgb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7141" tIns="137141" rIns="137141" bIns="137141" numCol="1" rtlCol="0" anchor="t" anchorCtr="0" compatLnSpc="1">
            <a:prstTxWarp prst="textNoShape">
              <a:avLst/>
            </a:prstTxWarp>
          </a:bodyPr>
          <a:lstStyle/>
          <a:p>
            <a:pPr marL="0" marR="0" lvl="0" indent="0" algn="l" defTabSz="913924"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light"/>
                <a:ea typeface="Segoe UI" panose="020B0502040204020203" pitchFamily="34" charset="0"/>
                <a:cs typeface="Segoe UI" panose="020B0502040204020203" pitchFamily="34" charset="0"/>
              </a:rPr>
              <a:t>Improve flexibility, </a:t>
            </a:r>
            <a:r>
              <a:rPr kumimoji="0" lang="en-US" sz="1600" b="1" i="0" u="none" strike="noStrike" kern="1200" cap="none" spc="0" normalizeH="0" baseline="0" noProof="0" dirty="0">
                <a:ln>
                  <a:noFill/>
                </a:ln>
                <a:solidFill>
                  <a:prstClr val="white"/>
                </a:solidFill>
                <a:effectLst/>
                <a:uLnTx/>
                <a:uFillTx/>
                <a:latin typeface="Segoe UI Semilight"/>
                <a:ea typeface="Segoe UI" panose="020B0502040204020203" pitchFamily="34" charset="0"/>
                <a:cs typeface="Segoe UI" panose="020B0502040204020203" pitchFamily="34" charset="0"/>
              </a:rPr>
              <a:t>reduce costs</a:t>
            </a:r>
            <a:r>
              <a:rPr kumimoji="0" lang="en-US" sz="1600" b="0" i="0" u="none" strike="noStrike" kern="1200" cap="none" spc="0" normalizeH="0" baseline="0" noProof="0" dirty="0">
                <a:ln>
                  <a:noFill/>
                </a:ln>
                <a:solidFill>
                  <a:prstClr val="white"/>
                </a:solidFill>
                <a:effectLst/>
                <a:uLnTx/>
                <a:uFillTx/>
                <a:latin typeface="Segoe UI Semilight"/>
                <a:ea typeface="Segoe UI" panose="020B0502040204020203" pitchFamily="34" charset="0"/>
                <a:cs typeface="Segoe UI" panose="020B0502040204020203" pitchFamily="34" charset="0"/>
              </a:rPr>
              <a:t>, and provide the tools to work efficiently </a:t>
            </a:r>
          </a:p>
        </p:txBody>
      </p:sp>
      <p:sp>
        <p:nvSpPr>
          <p:cNvPr id="24" name="Rectangle 23"/>
          <p:cNvSpPr/>
          <p:nvPr/>
        </p:nvSpPr>
        <p:spPr bwMode="auto">
          <a:xfrm>
            <a:off x="7339409" y="6072417"/>
            <a:ext cx="2403552" cy="355179"/>
          </a:xfrm>
          <a:prstGeom prst="rect">
            <a:avLst/>
          </a:prstGeom>
          <a:solidFill>
            <a:schemeClr val="tx1">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7141" tIns="137141" rIns="137141" bIns="13714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ts val="12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light"/>
                <a:ea typeface="Segoe UI" panose="020B0502040204020203" pitchFamily="34" charset="0"/>
                <a:cs typeface="Segoe UI" panose="020B0502040204020203" pitchFamily="34" charset="0"/>
              </a:rPr>
              <a:t>Costs, Efficiency &amp;  Analytics</a:t>
            </a:r>
          </a:p>
        </p:txBody>
      </p:sp>
      <p:sp>
        <p:nvSpPr>
          <p:cNvPr id="25" name="Rectangle 24"/>
          <p:cNvSpPr/>
          <p:nvPr/>
        </p:nvSpPr>
        <p:spPr bwMode="auto">
          <a:xfrm>
            <a:off x="5008717" y="6085802"/>
            <a:ext cx="2011394" cy="355179"/>
          </a:xfrm>
          <a:prstGeom prst="rect">
            <a:avLst/>
          </a:prstGeom>
          <a:solidFill>
            <a:schemeClr val="tx1">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7141" tIns="137141" rIns="137141" bIns="13714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ts val="12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light"/>
                <a:ea typeface="Segoe UI" panose="020B0502040204020203" pitchFamily="34" charset="0"/>
                <a:cs typeface="Segoe UI" panose="020B0502040204020203" pitchFamily="34" charset="0"/>
              </a:rPr>
              <a:t>Engaged Students</a:t>
            </a:r>
          </a:p>
        </p:txBody>
      </p:sp>
      <p:sp>
        <p:nvSpPr>
          <p:cNvPr id="27" name="Rectangle 26"/>
          <p:cNvSpPr/>
          <p:nvPr/>
        </p:nvSpPr>
        <p:spPr bwMode="auto">
          <a:xfrm>
            <a:off x="2692862" y="6052957"/>
            <a:ext cx="2011394" cy="355179"/>
          </a:xfrm>
          <a:prstGeom prst="rect">
            <a:avLst/>
          </a:prstGeom>
          <a:solidFill>
            <a:schemeClr val="tx1">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7141" tIns="137141" rIns="137141" bIns="13714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ts val="12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light"/>
                <a:ea typeface="Segoe UI" panose="020B0502040204020203" pitchFamily="34" charset="0"/>
                <a:cs typeface="Segoe UI" panose="020B0502040204020203" pitchFamily="34" charset="0"/>
              </a:rPr>
              <a:t>Connected Campus</a:t>
            </a:r>
          </a:p>
        </p:txBody>
      </p:sp>
      <p:sp>
        <p:nvSpPr>
          <p:cNvPr id="28" name="Rectangle 27"/>
          <p:cNvSpPr/>
          <p:nvPr/>
        </p:nvSpPr>
        <p:spPr bwMode="auto">
          <a:xfrm>
            <a:off x="381810" y="6052958"/>
            <a:ext cx="2011394" cy="355179"/>
          </a:xfrm>
          <a:prstGeom prst="rect">
            <a:avLst/>
          </a:prstGeom>
          <a:solidFill>
            <a:schemeClr val="tx1">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7141" tIns="137141" rIns="137141" bIns="13714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ts val="12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light"/>
                <a:ea typeface="Segoe UI" panose="020B0502040204020203" pitchFamily="34" charset="0"/>
                <a:cs typeface="Segoe UI" panose="020B0502040204020203" pitchFamily="34" charset="0"/>
              </a:rPr>
              <a:t>Business Intelligence</a:t>
            </a:r>
          </a:p>
        </p:txBody>
      </p:sp>
    </p:spTree>
    <p:extLst>
      <p:ext uri="{BB962C8B-B14F-4D97-AF65-F5344CB8AC3E}">
        <p14:creationId xmlns:p14="http://schemas.microsoft.com/office/powerpoint/2010/main" val="182613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H.ZB7CjFnUSxw7mfRE5I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ZB7CjFnUSxw7mfRE5I9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ZB7CjFnUSxw7mfRE5I9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ZB7CjFnUSxw7mfRE5I9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ZB7CjFnUSxw7mfRE5I9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H.ZB7CjFnUSxw7mfRE5I9g"/>
</p:tagLst>
</file>

<file path=ppt/theme/theme1.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2.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lumMod val="75000"/>
          </a:schemeClr>
        </a:solidFill>
        <a:ln w="3175">
          <a:noFill/>
          <a:headEnd type="none" w="med" len="med"/>
          <a:tailEnd type="none" w="med" len="med"/>
        </a:ln>
      </a:spPr>
      <a:bodyPr vert="horz" wrap="square" lIns="91440" tIns="46637" rIns="0" bIns="46637" numCol="1" rtlCol="0" anchor="ctr" anchorCtr="0" compatLnSpc="1">
        <a:prstTxWarp prst="textNoShape">
          <a:avLst/>
        </a:prstTxWarp>
      </a:bodyPr>
      <a:lstStyle>
        <a:defPPr marL="342900" indent="-342900" defTabSz="932472" fontAlgn="base">
          <a:spcBef>
            <a:spcPct val="0"/>
          </a:spcBef>
          <a:spcAft>
            <a:spcPct val="0"/>
          </a:spcAft>
          <a:buFont typeface="Arial" pitchFamily="34" charset="0"/>
          <a:buChar char="•"/>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3.xml><?xml version="1.0" encoding="utf-8"?>
<a:theme xmlns:a="http://schemas.openxmlformats.org/drawingml/2006/main" name="3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4.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5.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9850" cap="rnd">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5B7ED65DC0E24C979C8E914727CF80" ma:contentTypeVersion="2" ma:contentTypeDescription="Create a new document." ma:contentTypeScope="" ma:versionID="597ba4ebfaea9f5ecf54173468535b1a">
  <xsd:schema xmlns:xsd="http://www.w3.org/2001/XMLSchema" xmlns:xs="http://www.w3.org/2001/XMLSchema" xmlns:p="http://schemas.microsoft.com/office/2006/metadata/properties" xmlns:ns2="f3428685-e50d-4878-88ca-540fe82b4651" targetNamespace="http://schemas.microsoft.com/office/2006/metadata/properties" ma:root="true" ma:fieldsID="91d74ca39137734d1a1a9c8e8f1a8e06" ns2:_="">
    <xsd:import namespace="f3428685-e50d-4878-88ca-540fe82b465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428685-e50d-4878-88ca-540fe82b46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196F03-7B99-4899-ACCB-D757DC5350D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29AF017-3783-458A-A1AE-36996BE13CFB}">
  <ds:schemaRefs>
    <ds:schemaRef ds:uri="http://schemas.microsoft.com/sharepoint/v3/contenttype/forms"/>
  </ds:schemaRefs>
</ds:datastoreItem>
</file>

<file path=customXml/itemProps3.xml><?xml version="1.0" encoding="utf-8"?>
<ds:datastoreItem xmlns:ds="http://schemas.openxmlformats.org/officeDocument/2006/customXml" ds:itemID="{BB57EBA5-ADED-4911-A7CC-8F5CAF0B2F08}"/>
</file>

<file path=docProps/app.xml><?xml version="1.0" encoding="utf-8"?>
<Properties xmlns="http://schemas.openxmlformats.org/officeDocument/2006/extended-properties" xmlns:vt="http://schemas.openxmlformats.org/officeDocument/2006/docPropsVTypes">
  <TotalTime>9686</TotalTime>
  <Words>2165</Words>
  <Application>Microsoft Office PowerPoint</Application>
  <PresentationFormat>Widescreen</PresentationFormat>
  <Paragraphs>319</Paragraphs>
  <Slides>27</Slides>
  <Notes>27</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27</vt:i4>
      </vt:variant>
    </vt:vector>
  </HeadingPairs>
  <TitlesOfParts>
    <vt:vector size="42" baseType="lpstr">
      <vt:lpstr>Arial</vt:lpstr>
      <vt:lpstr>Segoe UI</vt:lpstr>
      <vt:lpstr>Segoe UI bold</vt:lpstr>
      <vt:lpstr>Segoe UI Light</vt:lpstr>
      <vt:lpstr>Segoe UI Semibold</vt:lpstr>
      <vt:lpstr>Segoe UI Semilight</vt:lpstr>
      <vt:lpstr>Symbol</vt:lpstr>
      <vt:lpstr>Times New Roman</vt:lpstr>
      <vt:lpstr>Wingdings</vt:lpstr>
      <vt:lpstr>1_Windows Server</vt:lpstr>
      <vt:lpstr>SQL Server 14_DRAFT_04222013_ab</vt:lpstr>
      <vt:lpstr>3_FY18 Enterprise</vt:lpstr>
      <vt:lpstr>1_FY18 Enterprise</vt:lpstr>
      <vt:lpstr>1_Windows 10 Brand Template 16x9</vt:lpstr>
      <vt:lpstr>think-cell Slide</vt:lpstr>
      <vt:lpstr>Selling EDU Predictive Analytics Solution </vt:lpstr>
      <vt:lpstr>Key Influencers/Decision-makers</vt:lpstr>
      <vt:lpstr>PowerPoint Presentation</vt:lpstr>
      <vt:lpstr>Today’s statistics should have no place in our children‘s tomorrows </vt:lpstr>
      <vt:lpstr>Fast Facts</vt:lpstr>
      <vt:lpstr>Driving Institutional Effectiveness</vt:lpstr>
      <vt:lpstr>PowerPoint Presentation</vt:lpstr>
      <vt:lpstr>Big Data + Predictive Analytics = Business Value</vt:lpstr>
      <vt:lpstr>PowerPoint Presentation</vt:lpstr>
      <vt:lpstr>Driving Institutional Effectiveness</vt:lpstr>
      <vt:lpstr>PowerPoint Presentation</vt:lpstr>
      <vt:lpstr>PowerPoint Presentation</vt:lpstr>
      <vt:lpstr>PowerPoint Presentation</vt:lpstr>
      <vt:lpstr>PowerPoint Presentation</vt:lpstr>
      <vt:lpstr>Intelligent solutions with Azure</vt:lpstr>
      <vt:lpstr>Solution Benefits</vt:lpstr>
      <vt:lpstr>Reference Architecture</vt:lpstr>
      <vt:lpstr>PowerPoint Presentation</vt:lpstr>
      <vt:lpstr>PowerPoint Presentation</vt:lpstr>
      <vt:lpstr>The Complete Prospect Interview</vt:lpstr>
      <vt:lpstr>Lead Qualification</vt:lpstr>
      <vt:lpstr>Listen for  these pains:</vt:lpstr>
      <vt:lpstr>Engage in Conversation</vt:lpstr>
      <vt:lpstr>Objection  Handling</vt:lpstr>
      <vt:lpstr>Azure - Built for Enterprise scale</vt:lpstr>
      <vt:lpstr>Call to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Slides Need Customizing</dc:title>
  <dc:creator>Nic Wildeman</dc:creator>
  <cp:lastModifiedBy>Ram Peruvemba</cp:lastModifiedBy>
  <cp:revision>289</cp:revision>
  <dcterms:created xsi:type="dcterms:W3CDTF">2015-06-18T21:20:50Z</dcterms:created>
  <dcterms:modified xsi:type="dcterms:W3CDTF">2018-01-16T21:39:12Z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0x010100775B7ED65DC0E24C979C8E914727CF80</vt:lpwstr>
  </property>
</Properties>
</file>